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82" r:id="rId3"/>
    <p:sldId id="361" r:id="rId4"/>
    <p:sldId id="362" r:id="rId5"/>
    <p:sldId id="400" r:id="rId6"/>
    <p:sldId id="366" r:id="rId7"/>
    <p:sldId id="397" r:id="rId8"/>
    <p:sldId id="369" r:id="rId9"/>
    <p:sldId id="370" r:id="rId10"/>
    <p:sldId id="398" r:id="rId11"/>
    <p:sldId id="414" r:id="rId12"/>
    <p:sldId id="417" r:id="rId13"/>
    <p:sldId id="416" r:id="rId14"/>
    <p:sldId id="418" r:id="rId15"/>
    <p:sldId id="321" r:id="rId16"/>
    <p:sldId id="421" r:id="rId17"/>
    <p:sldId id="422" r:id="rId18"/>
    <p:sldId id="419" r:id="rId19"/>
    <p:sldId id="424" r:id="rId20"/>
    <p:sldId id="423" r:id="rId21"/>
    <p:sldId id="425" r:id="rId22"/>
    <p:sldId id="426" r:id="rId23"/>
    <p:sldId id="428" r:id="rId24"/>
    <p:sldId id="376" r:id="rId25"/>
    <p:sldId id="378" r:id="rId26"/>
    <p:sldId id="381" r:id="rId27"/>
    <p:sldId id="379" r:id="rId28"/>
    <p:sldId id="384" r:id="rId29"/>
    <p:sldId id="382" r:id="rId30"/>
    <p:sldId id="383" r:id="rId31"/>
    <p:sldId id="399" r:id="rId32"/>
    <p:sldId id="385" r:id="rId33"/>
    <p:sldId id="432" r:id="rId34"/>
    <p:sldId id="387" r:id="rId35"/>
    <p:sldId id="431" r:id="rId36"/>
    <p:sldId id="388" r:id="rId37"/>
    <p:sldId id="389" r:id="rId38"/>
    <p:sldId id="390" r:id="rId39"/>
    <p:sldId id="391" r:id="rId40"/>
    <p:sldId id="392" r:id="rId41"/>
    <p:sldId id="393" r:id="rId42"/>
    <p:sldId id="394" r:id="rId43"/>
    <p:sldId id="429" r:id="rId44"/>
    <p:sldId id="395" r:id="rId45"/>
    <p:sldId id="396" r:id="rId46"/>
    <p:sldId id="430" r:id="rId47"/>
    <p:sldId id="275" r:id="rId4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nagiotis Papantonakis" initials="PP" lastIdx="1" clrIdx="0">
    <p:extLst>
      <p:ext uri="{19B8F6BF-5375-455C-9EA6-DF929625EA0E}">
        <p15:presenceInfo xmlns:p15="http://schemas.microsoft.com/office/powerpoint/2012/main" userId="S-1-5-21-457044843-2388172105-1975960266-509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4860"/>
    <a:srgbClr val="7496D5"/>
    <a:srgbClr val="F67A01"/>
    <a:srgbClr val="5F5E5D"/>
    <a:srgbClr val="A47566"/>
    <a:srgbClr val="4472C4"/>
    <a:srgbClr val="FD7301"/>
    <a:srgbClr val="668542"/>
    <a:srgbClr val="FF5324"/>
    <a:srgbClr val="B5C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1520" autoAdjust="0"/>
  </p:normalViewPr>
  <p:slideViewPr>
    <p:cSldViewPr snapToGrid="0">
      <p:cViewPr varScale="1">
        <p:scale>
          <a:sx n="95" d="100"/>
          <a:sy n="95" d="100"/>
        </p:scale>
        <p:origin x="72" y="1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C558AA6-1D40-419B-B698-51B3670C74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45A517E-16B4-4557-97CA-F4E90FDFD0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688EA-E36D-4F08-BB28-A7284BCF1A8A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0589DB9-57BE-4876-8A08-D11C7BDEFE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630BBE-449F-4628-BBAD-9394135A7B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BFDE0-CA06-4C48-A553-3817C99F89D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353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8E725-94BE-4D33-B532-75D0FAE36B34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626E7-B64A-411A-9257-AFA664BC0CB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1621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5663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Moving on to our work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0117-4D0A-4248-B4DF-35860006497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5887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step is to define the texture.</a:t>
            </a:r>
          </a:p>
          <a:p>
            <a:r>
              <a:rPr lang="en-US" dirty="0"/>
              <a:t>For that, we need to play a bit with coordinate systems.</a:t>
            </a:r>
          </a:p>
          <a:p>
            <a:r>
              <a:rPr lang="en-US" dirty="0"/>
              <a:t>As said before, we use flat 2DGS primitives, that live in the world space</a:t>
            </a:r>
          </a:p>
          <a:p>
            <a:r>
              <a:rPr lang="en-US" dirty="0"/>
              <a:t>Subtracting the primitive’s center moves the origin of the system to the primitive(click)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071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Then (click), inversing the primitive’s rotation aligns the system’s axes with the primitive’s axes.</a:t>
            </a:r>
          </a:p>
          <a:p>
            <a:r>
              <a:rPr lang="en-US" dirty="0"/>
              <a:t>Since our primitive are flat, (click) we can drop the third dimension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Finally, normalizing by the primitive’s scales moves us to the gaussian canonical space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193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 inversing the primitive’s rotation aligns the system’s axes with the primitive’s axes.</a:t>
            </a:r>
          </a:p>
          <a:p>
            <a:r>
              <a:rPr lang="en-US" dirty="0"/>
              <a:t>Since our primitive are flat, (click) we can drop the third dimension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Finally, normalizing by the primitive’s scales brings us to the gaussian canonical space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2443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 (click), normalizing by the primitive’s scales moves us to the gaussian canonical space where the </a:t>
            </a:r>
            <a:r>
              <a:rPr lang="en-US" dirty="0" err="1"/>
              <a:t>isocontours</a:t>
            </a:r>
            <a:r>
              <a:rPr lang="en-US" dirty="0"/>
              <a:t> of the gaussian function are circles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06866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Defining the texture here is a viable option, which has the benefit of ensuring a fixed texture resolution and a straightforward implementation.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However, moving back to world space, we see that the texture is scaled together with the primitive, resulting in stretched </a:t>
            </a:r>
            <a:r>
              <a:rPr lang="en-US" dirty="0" err="1"/>
              <a:t>texels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5863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Defining the texture here is a viable option, which has the benefit of ensuring a fixed texture resolution and a straightforward implementation.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However, moving back to world space, we see that the texture is scaled together with the primitive, resulting in stretched </a:t>
            </a:r>
            <a:r>
              <a:rPr lang="en-US" dirty="0" err="1"/>
              <a:t>texels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065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Defining the texture here is a viable option, which has the benefit of ensuring a fixed texture resolution and a straightforward implementation.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However, moving back to world space, we see that the texture is scaled together with the primitive, resulting in stretched </a:t>
            </a:r>
            <a:r>
              <a:rPr lang="en-US" dirty="0" err="1"/>
              <a:t>texels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consists a major issue for the optimization, because, as our primitives grow or shrink to match the underlying geometry,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21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Defining the texture here is a viable option, which has the benefit of ensuring a fixed texture resolution and a straightforward implementation.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However, moving back to world space, we see that the texture is scaled together with the primitive, resulting in stretched </a:t>
            </a:r>
            <a:r>
              <a:rPr lang="en-US" dirty="0" err="1"/>
              <a:t>texels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consists a major issue for the optimization, because, as our primitives grow or shrink to match the underlying geometry,</a:t>
            </a:r>
          </a:p>
          <a:p>
            <a:r>
              <a:rPr lang="en-US" dirty="0"/>
              <a:t>the scale of details that their textures can represent changes!</a:t>
            </a:r>
          </a:p>
          <a:p>
            <a:r>
              <a:rPr lang="en-US" dirty="0"/>
              <a:t>To make it more clear, if this primitive was to grow even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Its appearance would become even coarser and therefore it can now not capture the same details as before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2287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consists a major issue for the optimization, because, as our primitives grow or shrink to match the underlying geometry,</a:t>
            </a:r>
          </a:p>
          <a:p>
            <a:r>
              <a:rPr lang="en-US" dirty="0"/>
              <a:t>the scale of details that their textures can represent changes!</a:t>
            </a:r>
          </a:p>
          <a:p>
            <a:r>
              <a:rPr lang="en-US" dirty="0"/>
              <a:t>To make it more clear, if this primitive was to grow even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Its appearance would become even coarser and therefore it can now not capture the same details as before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3393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work falls under the domain of Novel View Synthesis in which 3D Gaussian Splatting is a prominent, state-of-the-art solution.</a:t>
            </a:r>
          </a:p>
          <a:p>
            <a:r>
              <a:rPr lang="en-US" dirty="0"/>
              <a:t>In this method, the scene is represented by a set of 3D Gaussian primitives, with parameters controlling their position, shape and view-dependent appearance.</a:t>
            </a:r>
          </a:p>
          <a:p>
            <a:r>
              <a:rPr lang="en-US" dirty="0"/>
              <a:t>A differentiable rasterization algorithm alpha blends the colors of the primitives to render an image, which is then compared to the ground truth.</a:t>
            </a:r>
          </a:p>
          <a:p>
            <a:r>
              <a:rPr lang="en-US" dirty="0"/>
              <a:t>Since this process is differentiable, gradients flow back to the primitives, adjusting them to better reconstruct the scene</a:t>
            </a:r>
          </a:p>
          <a:p>
            <a:endParaRPr lang="en-US" dirty="0"/>
          </a:p>
          <a:p>
            <a:r>
              <a:rPr lang="en-US" dirty="0"/>
              <a:t>The result is a system where, given some input images of a scene, an optimization process results in a reconstruction of the scene, allowing for free viewpoint navigation.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0117-4D0A-4248-B4DF-35860006497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0715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avoid that, we define our textures in the local, axis aligned space.</a:t>
            </a:r>
          </a:p>
          <a:p>
            <a:r>
              <a:rPr lang="en-US" dirty="0"/>
              <a:t>Doing that, has the benefit of textures that are independent of scale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366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avoid that, we define our textures in the local, axis aligned space.</a:t>
            </a:r>
          </a:p>
          <a:p>
            <a:r>
              <a:rPr lang="en-US" dirty="0"/>
              <a:t>Doing that, has the benefit of textures that are independent of scale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34276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avoid that, we define our textures in the local, axis aligned space.</a:t>
            </a:r>
          </a:p>
          <a:p>
            <a:r>
              <a:rPr lang="en-US" dirty="0"/>
              <a:t>Doing that, has the benefit of textures that are independent of scale</a:t>
            </a:r>
          </a:p>
          <a:p>
            <a:r>
              <a:rPr lang="en-US" dirty="0"/>
              <a:t>When a primitive grows or shrinks, it just observes more or fewer of same sized </a:t>
            </a:r>
            <a:r>
              <a:rPr lang="en-US" dirty="0" err="1"/>
              <a:t>texels</a:t>
            </a:r>
            <a:endParaRPr lang="en-US" dirty="0"/>
          </a:p>
          <a:p>
            <a:r>
              <a:rPr lang="en-US" dirty="0"/>
              <a:t>as shown here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5716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 shown here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4892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summing up, by defining our textures that way, we don’t have a fixed texture resolution. </a:t>
            </a:r>
          </a:p>
          <a:p>
            <a:r>
              <a:rPr lang="en-US" dirty="0" err="1"/>
              <a:t>Texels</a:t>
            </a:r>
            <a:r>
              <a:rPr lang="en-US" dirty="0"/>
              <a:t> need to dynamically be added or removed as the size of the primitive changes</a:t>
            </a:r>
          </a:p>
          <a:p>
            <a:r>
              <a:rPr lang="en-US" dirty="0"/>
              <a:t>Our textures do have though a fixed </a:t>
            </a:r>
            <a:r>
              <a:rPr lang="en-US" dirty="0" err="1"/>
              <a:t>texel</a:t>
            </a:r>
            <a:r>
              <a:rPr lang="en-US" dirty="0"/>
              <a:t> size in world space.</a:t>
            </a:r>
          </a:p>
          <a:p>
            <a:r>
              <a:rPr lang="en-US" dirty="0"/>
              <a:t>For each primitive, we choose that in a conservative way as the width of a pixel, </a:t>
            </a:r>
            <a:r>
              <a:rPr lang="en-US" dirty="0" err="1"/>
              <a:t>backprojected</a:t>
            </a:r>
            <a:r>
              <a:rPr lang="en-US" dirty="0"/>
              <a:t> to world space from the closest camera to avoid strong aliasing artifacts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26673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toy scene, this primitive would have a </a:t>
            </a:r>
            <a:r>
              <a:rPr lang="en-US" dirty="0" err="1"/>
              <a:t>texel</a:t>
            </a:r>
            <a:r>
              <a:rPr lang="en-US" dirty="0"/>
              <a:t> size equal to the length of the orange bar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7993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the textures are added to the primitives view-dependent color, by bilinearly interpolating their </a:t>
            </a:r>
            <a:r>
              <a:rPr lang="en-US" dirty="0" err="1"/>
              <a:t>texel</a:t>
            </a:r>
            <a:r>
              <a:rPr lang="en-US" dirty="0"/>
              <a:t> values.</a:t>
            </a:r>
          </a:p>
          <a:p>
            <a:r>
              <a:rPr lang="en-US" dirty="0"/>
              <a:t>Note that both the view-dependent color and the texture values will be attenuated by the gaussian falloff during rendering.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97747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we said before, we want our representation to make good use of model capacity and assign </a:t>
            </a:r>
            <a:r>
              <a:rPr lang="en-US" dirty="0" err="1"/>
              <a:t>colour</a:t>
            </a:r>
            <a:r>
              <a:rPr lang="en-US" dirty="0"/>
              <a:t> samples where it is needed, based on scene content.</a:t>
            </a:r>
          </a:p>
          <a:p>
            <a:r>
              <a:rPr lang="en-US" dirty="0"/>
              <a:t>To enable that, we extend the </a:t>
            </a:r>
            <a:r>
              <a:rPr lang="en-US" dirty="0" err="1"/>
              <a:t>texel</a:t>
            </a:r>
            <a:r>
              <a:rPr lang="en-US" dirty="0"/>
              <a:t> size definition with a scalar parameter t that controls how coarse or fine our textures are.</a:t>
            </a:r>
          </a:p>
          <a:p>
            <a:r>
              <a:rPr lang="en-US" dirty="0"/>
              <a:t>A low number means a fine texture, while a greater one results in coarser appearance.</a:t>
            </a:r>
          </a:p>
          <a:p>
            <a:endParaRPr lang="en-US" dirty="0"/>
          </a:p>
          <a:p>
            <a:r>
              <a:rPr lang="en-US" dirty="0"/>
              <a:t>We have developed an upscaling and downscaling strategies to change this scalar parameter during optimization.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453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Regarding downscaling, things are simple.</a:t>
            </a:r>
          </a:p>
          <a:p>
            <a:r>
              <a:rPr lang="en-US" dirty="0"/>
              <a:t>We want to downscale textures that have a coarse appearance and therefore don’t need a lot of color samples.</a:t>
            </a:r>
          </a:p>
          <a:p>
            <a:r>
              <a:rPr lang="en-US" dirty="0"/>
              <a:t>To do that, we pass the textures through a low pass filter and compute a per </a:t>
            </a:r>
            <a:r>
              <a:rPr lang="en-US" dirty="0" err="1"/>
              <a:t>texel</a:t>
            </a:r>
            <a:r>
              <a:rPr lang="en-US" dirty="0"/>
              <a:t> loss between the filtered and the original version.</a:t>
            </a:r>
          </a:p>
          <a:p>
            <a:r>
              <a:rPr lang="en-US" dirty="0"/>
              <a:t>If this is less than a threshold, we proceed into increasing the parameter t, essentially using the filtered version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396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Things are a bit more involved with upscaling.</a:t>
            </a:r>
          </a:p>
          <a:p>
            <a:r>
              <a:rPr lang="en-US" dirty="0"/>
              <a:t>We assume that primitives require more color samples when they don’t fit the scene correctly.</a:t>
            </a:r>
          </a:p>
          <a:p>
            <a:r>
              <a:rPr lang="en-US" dirty="0"/>
              <a:t>We quantify that using a reconstruction error inspired by Revising Densification in Gaussian Splatting.</a:t>
            </a:r>
          </a:p>
          <a:p>
            <a:r>
              <a:rPr lang="en-US" dirty="0"/>
              <a:t>(click) This error aggregates the RGB error from the training images and (click) distributes them to the primitives.</a:t>
            </a:r>
          </a:p>
          <a:p>
            <a:r>
              <a:rPr lang="en-US" dirty="0"/>
              <a:t>So we end up with one error value per primitive.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Primitives with a high such value see their textures upscaled by decreasing the </a:t>
            </a:r>
            <a:r>
              <a:rPr lang="en-US" dirty="0" err="1"/>
              <a:t>paremeter</a:t>
            </a:r>
            <a:r>
              <a:rPr lang="en-US" dirty="0"/>
              <a:t> t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5325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work is based on 2DGS, a variant of 3DGS, that improves the reconstruction of geometry.</a:t>
            </a:r>
          </a:p>
          <a:p>
            <a:r>
              <a:rPr lang="en-US" dirty="0"/>
              <a:t>The main difference is that, as its name suggests, 2DGS uses 2D gaussian planar primitives, each of which has an explicitly defined normal,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0117-4D0A-4248-B4DF-35860006497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13551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Primitives with a high such value see their textures upscaled by decreasing the </a:t>
            </a:r>
            <a:r>
              <a:rPr lang="en-US" dirty="0" err="1"/>
              <a:t>paremeter</a:t>
            </a:r>
            <a:r>
              <a:rPr lang="en-US" dirty="0"/>
              <a:t> t</a:t>
            </a:r>
          </a:p>
          <a:p>
            <a:endParaRPr lang="en-US" dirty="0"/>
          </a:p>
          <a:p>
            <a:r>
              <a:rPr lang="en-US" dirty="0"/>
              <a:t>That works for the error coming from appearance.</a:t>
            </a:r>
          </a:p>
          <a:p>
            <a:r>
              <a:rPr lang="en-US" dirty="0"/>
              <a:t>However, there is another source of error that cannot be solved by providing more color samples to the primitive.</a:t>
            </a:r>
          </a:p>
          <a:p>
            <a:r>
              <a:rPr lang="en-US" dirty="0"/>
              <a:t>And that’s the geometric error, as shown here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84957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Primitives with a high such value see their textures upscaled by decreasing the </a:t>
            </a:r>
            <a:r>
              <a:rPr lang="en-US" dirty="0" err="1"/>
              <a:t>paremeter</a:t>
            </a:r>
            <a:r>
              <a:rPr lang="en-US" dirty="0"/>
              <a:t> t</a:t>
            </a:r>
          </a:p>
          <a:p>
            <a:endParaRPr lang="en-US" dirty="0"/>
          </a:p>
          <a:p>
            <a:r>
              <a:rPr lang="en-US" dirty="0"/>
              <a:t>That works for the error coming from appearance.</a:t>
            </a:r>
          </a:p>
          <a:p>
            <a:r>
              <a:rPr lang="en-US" dirty="0"/>
              <a:t>However, there is another source of error that cannot be solved by providing more color samples to the primitive.</a:t>
            </a:r>
          </a:p>
          <a:p>
            <a:r>
              <a:rPr lang="en-US" dirty="0"/>
              <a:t>And that’s the geometric error, as shown here</a:t>
            </a:r>
          </a:p>
          <a:p>
            <a:r>
              <a:rPr lang="en-US" dirty="0"/>
              <a:t>This flat primitive is clearly not able to reconstruct the underlying sphere</a:t>
            </a:r>
          </a:p>
          <a:p>
            <a:r>
              <a:rPr lang="en-US" dirty="0"/>
              <a:t>The way to fix it is by adding more primitives, to better match the geometry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5934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Unfortunately, our system cannot identify this geometric error, since our supervision is just the RGB images.</a:t>
            </a:r>
          </a:p>
          <a:p>
            <a:r>
              <a:rPr lang="en-US" dirty="0"/>
              <a:t>So, our method sees a high reconstruction error and tries to fix it by upscaling the primitive, reducing its texel size.</a:t>
            </a:r>
          </a:p>
          <a:p>
            <a:r>
              <a:rPr lang="en-US" dirty="0"/>
              <a:t>The error remains, so our method proceeds into upscaling again.</a:t>
            </a:r>
          </a:p>
          <a:p>
            <a:r>
              <a:rPr lang="en-US" dirty="0"/>
              <a:t>After several iterations of this, the primitive will end up with a high texture resolution, but still high reconstruction error.</a:t>
            </a:r>
          </a:p>
          <a:p>
            <a:r>
              <a:rPr lang="en-US" dirty="0"/>
              <a:t>In this case, we identify the error as geometric and to solve it we proceed in splitting the primitive into smaller ones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4338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Unfortunately, our system cannot identify this geometric error, since our supervision is just the RGB images.</a:t>
            </a:r>
          </a:p>
          <a:p>
            <a:r>
              <a:rPr lang="en-US" dirty="0"/>
              <a:t>So, our method sees a high reconstruction error and tries to fix it by upscaling the primitive, reducing its texture size.</a:t>
            </a:r>
          </a:p>
          <a:p>
            <a:r>
              <a:rPr lang="en-US" dirty="0"/>
              <a:t>The error remains, so our method proceeds into upscaling again.</a:t>
            </a:r>
          </a:p>
          <a:p>
            <a:r>
              <a:rPr lang="en-US" dirty="0"/>
              <a:t>After several iterations of this, the primitive will end up with a high texture resolution, but still high reconstruction error.</a:t>
            </a:r>
          </a:p>
          <a:p>
            <a:r>
              <a:rPr lang="en-US" dirty="0"/>
              <a:t>In this case, we identify the error as geometric and to solve it we proceed in splitting the primitive into smaller ones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6338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Unfortunately, our system cannot identify this geometric error, since our supervision is just the RGB images.</a:t>
            </a:r>
          </a:p>
          <a:p>
            <a:r>
              <a:rPr lang="en-US" dirty="0"/>
              <a:t>So, our method sees a high reconstruction error and tries to fix it by upscaling the primitive, reducing its texture size.</a:t>
            </a:r>
          </a:p>
          <a:p>
            <a:r>
              <a:rPr lang="en-US" dirty="0"/>
              <a:t>The error remains, so our method proceeds into upscaling again.</a:t>
            </a:r>
          </a:p>
          <a:p>
            <a:r>
              <a:rPr lang="en-US" dirty="0"/>
              <a:t>After several iterations of this, the primitive will end up with a high texture resolution, but still high reconstruction error.</a:t>
            </a:r>
          </a:p>
          <a:p>
            <a:r>
              <a:rPr lang="en-US" dirty="0"/>
              <a:t>In this case, we identify the error as geometric and to solve it we proceed in splitting the primitive into smaller ones</a:t>
            </a:r>
          </a:p>
          <a:p>
            <a:r>
              <a:rPr lang="en-US" dirty="0"/>
              <a:t>Then, the individual, smaller primitives can better stick to the surface finally reducing the error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88877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Then, the individual, smaller primitives can better stick to the surface finally reducing the error,</a:t>
            </a:r>
          </a:p>
          <a:p>
            <a:r>
              <a:rPr lang="en-US" dirty="0"/>
              <a:t>which in turn allows the downscaling strategy to kick in and make the textures coarser and coarser, saving up on parameters.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35317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Moving on to results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6545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method reconstructs the scenes with the high quality we are used to from 3DGS, while using way fewer, but more expressive primitives.</a:t>
            </a:r>
          </a:p>
          <a:p>
            <a:r>
              <a:rPr lang="en-US" dirty="0"/>
              <a:t>This is obvious when we turn off the textures and observe just the base </a:t>
            </a:r>
            <a:r>
              <a:rPr lang="en-US" dirty="0" err="1"/>
              <a:t>colour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49452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our adaptive </a:t>
            </a:r>
            <a:r>
              <a:rPr lang="en-US" dirty="0" err="1"/>
              <a:t>texel</a:t>
            </a:r>
            <a:r>
              <a:rPr lang="en-US" dirty="0"/>
              <a:t> size strategy our textures match the underlying scale of details.</a:t>
            </a:r>
          </a:p>
          <a:p>
            <a:r>
              <a:rPr lang="en-US" dirty="0"/>
              <a:t>Here I’m </a:t>
            </a:r>
            <a:r>
              <a:rPr lang="en-US" dirty="0" err="1"/>
              <a:t>gonna</a:t>
            </a:r>
            <a:r>
              <a:rPr lang="en-US" dirty="0"/>
              <a:t> show you primitives with finer and coarser textures by filtering based on the scalar parameter 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3458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Notice how the coarse primitives capture the general structure and low frequency details, like the wall,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3900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a common property for almost all Gaussian Splatting methods out there is that they use 1 view-dependent </a:t>
            </a:r>
            <a:r>
              <a:rPr lang="en-US" dirty="0" err="1"/>
              <a:t>colour</a:t>
            </a:r>
            <a:r>
              <a:rPr lang="en-US" dirty="0"/>
              <a:t> per primitive.</a:t>
            </a:r>
          </a:p>
          <a:p>
            <a:r>
              <a:rPr lang="en-US" dirty="0"/>
              <a:t>This means that the sampling rate for geometry and appearance is tied.</a:t>
            </a:r>
          </a:p>
          <a:p>
            <a:r>
              <a:rPr lang="en-US" dirty="0"/>
              <a:t>So, in regions with high-frequency appearance gaussian splatting cannot help but spawn a lot of primitives to reconstruct it.</a:t>
            </a:r>
            <a:endParaRPr lang="el-GR" dirty="0"/>
          </a:p>
          <a:p>
            <a:r>
              <a:rPr lang="en-US" dirty="0"/>
              <a:t>This, however, can be disadvantageous if the underlying geometry is simple, as the overhead from the geometric parameters ends up being a waste of the model capacity.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0117-4D0A-4248-B4DF-35860006497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70712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While the fine ones capture high frequency details like the covers of the books and completely miss the wall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43798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technique is also versatile enough to produce good results even with a limited primitive budget.</a:t>
            </a:r>
          </a:p>
          <a:p>
            <a:r>
              <a:rPr lang="en-US" dirty="0"/>
              <a:t>As you can see, even when limiting the number of primitives to 40k we get almost identical results to when using 160k primitives.</a:t>
            </a:r>
          </a:p>
          <a:p>
            <a:r>
              <a:rPr lang="en-US" dirty="0"/>
              <a:t>Of course, under the hood, this means that in the 40k case, the primitives are more expressive by having way more color samples</a:t>
            </a:r>
          </a:p>
          <a:p>
            <a:r>
              <a:rPr lang="en-US" dirty="0"/>
              <a:t>as seen on the bottom row where textures are switched off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9560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for quantitative comparisons</a:t>
            </a:r>
          </a:p>
          <a:p>
            <a:r>
              <a:rPr lang="en-US" dirty="0"/>
              <a:t>We offer competitive or better performance than the baseline and other texturing methods</a:t>
            </a:r>
          </a:p>
          <a:p>
            <a:r>
              <a:rPr lang="en-US" dirty="0"/>
              <a:t>As expected we have way fewer primitives than the baseline, as our primitives carry more color samples.</a:t>
            </a:r>
          </a:p>
          <a:p>
            <a:r>
              <a:rPr lang="en-US" dirty="0"/>
              <a:t>Also, in terms of #of parameters we’re lower than the other methods in </a:t>
            </a:r>
            <a:r>
              <a:rPr lang="en-US" dirty="0" err="1"/>
              <a:t>DeepBlending</a:t>
            </a:r>
            <a:r>
              <a:rPr lang="en-US" dirty="0"/>
              <a:t> scenes,</a:t>
            </a:r>
          </a:p>
          <a:p>
            <a:r>
              <a:rPr lang="en-US" dirty="0"/>
              <a:t>while way lower than </a:t>
            </a:r>
            <a:r>
              <a:rPr lang="en-US" dirty="0" err="1"/>
              <a:t>bbsplat</a:t>
            </a:r>
            <a:r>
              <a:rPr lang="en-US" dirty="0"/>
              <a:t> but similar to the others in MipNeRF360, which has several outdoor scenes with fine geometric details like grass, that are very challenging to represent with a low primitive count.</a:t>
            </a:r>
          </a:p>
          <a:p>
            <a:r>
              <a:rPr lang="en-US" dirty="0"/>
              <a:t>(Note that we didn’t perform any per-scene or per-dataset finetuning in our hyperparameters.)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05105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Compared to other methods,</a:t>
            </a:r>
          </a:p>
          <a:p>
            <a:r>
              <a:rPr lang="en-US" dirty="0"/>
              <a:t>We offer competitive or better performance than the baseline and other texturing methods</a:t>
            </a:r>
          </a:p>
          <a:p>
            <a:r>
              <a:rPr lang="en-US" dirty="0"/>
              <a:t>As expected we have way lower primitives than the baseline, as our primitives carry more color samples.</a:t>
            </a:r>
          </a:p>
          <a:p>
            <a:r>
              <a:rPr lang="en-US" dirty="0"/>
              <a:t>Also, in terms of #of parameters we’re lower than the other methods in </a:t>
            </a:r>
            <a:r>
              <a:rPr lang="en-US" dirty="0" err="1"/>
              <a:t>DeepBlending</a:t>
            </a:r>
            <a:r>
              <a:rPr lang="en-US" dirty="0"/>
              <a:t> scenes,</a:t>
            </a:r>
          </a:p>
          <a:p>
            <a:r>
              <a:rPr lang="en-US" dirty="0"/>
              <a:t>while way lower than </a:t>
            </a:r>
            <a:r>
              <a:rPr lang="en-US" dirty="0" err="1"/>
              <a:t>bbsplat</a:t>
            </a:r>
            <a:r>
              <a:rPr lang="en-US" dirty="0"/>
              <a:t> but similar to the others in MipNeRF360, which has several outdoor scenes with fine geometric details like grass, that are very challenging to represent with a low primitive count.</a:t>
            </a:r>
          </a:p>
          <a:p>
            <a:r>
              <a:rPr lang="en-US" dirty="0"/>
              <a:t>(Note that we didn’t perform any per-scene or per-dataset finetuning in our hyperparameters.)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75955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an attempt to compare the texturing techniques in a same basis,</a:t>
            </a:r>
          </a:p>
          <a:p>
            <a:r>
              <a:rPr lang="en-US" dirty="0"/>
              <a:t>We ran a same number of parameters</a:t>
            </a:r>
          </a:p>
          <a:p>
            <a:r>
              <a:rPr lang="en-US" dirty="0"/>
              <a:t>To do that, for </a:t>
            </a:r>
            <a:r>
              <a:rPr lang="en-US" dirty="0" err="1"/>
              <a:t>Gstex</a:t>
            </a:r>
            <a:r>
              <a:rPr lang="en-US" dirty="0"/>
              <a:t> we set the primitive count of the pretrained 2DGS model to be the same as ours and allocate the same texel budget us ours.</a:t>
            </a:r>
          </a:p>
          <a:p>
            <a:r>
              <a:rPr lang="en-US" dirty="0"/>
              <a:t>As </a:t>
            </a:r>
            <a:r>
              <a:rPr lang="en-US" dirty="0" err="1"/>
              <a:t>BBSplat</a:t>
            </a:r>
            <a:r>
              <a:rPr lang="en-US" dirty="0"/>
              <a:t> imposes a fixed ratio between </a:t>
            </a:r>
            <a:r>
              <a:rPr lang="en-US" dirty="0" err="1"/>
              <a:t>texels</a:t>
            </a:r>
            <a:r>
              <a:rPr lang="en-US" dirty="0"/>
              <a:t> and points, by having primitives of 16x16 resolution, we compute just the number of primitives</a:t>
            </a:r>
          </a:p>
          <a:p>
            <a:r>
              <a:rPr lang="en-US" dirty="0"/>
              <a:t>Our technique comes clearly on top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84141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Looking at the images, we can see that not using a variable texture resolution for </a:t>
            </a:r>
            <a:r>
              <a:rPr lang="en-US" dirty="0" err="1"/>
              <a:t>BBSplat</a:t>
            </a:r>
            <a:r>
              <a:rPr lang="en-US" dirty="0"/>
              <a:t> poses a problem, as it cannot allocate color samples where they are actually needed.</a:t>
            </a:r>
          </a:p>
          <a:p>
            <a:r>
              <a:rPr lang="en-US" dirty="0"/>
              <a:t>Also, </a:t>
            </a:r>
            <a:r>
              <a:rPr lang="en-US" dirty="0" err="1"/>
              <a:t>Gstex</a:t>
            </a:r>
            <a:r>
              <a:rPr lang="en-US" dirty="0"/>
              <a:t>, by using a converged 2DGS model for its initialization of geometry, is too dependent on it and struggles to recover when the provided geometry is not good enough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66757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Some limitations of our work is that we don’t actually deal with anti-aliasing and prefiltering. Our choice of </a:t>
            </a:r>
            <a:r>
              <a:rPr lang="en-US" dirty="0" err="1"/>
              <a:t>texel</a:t>
            </a:r>
            <a:r>
              <a:rPr lang="en-US" dirty="0"/>
              <a:t> size just makes aliasing effect less pronounced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virtuous cycle between primitive spawning and adaptive </a:t>
            </a:r>
            <a:r>
              <a:rPr lang="en-US" dirty="0" err="1"/>
              <a:t>texel</a:t>
            </a:r>
            <a:r>
              <a:rPr lang="en-US" dirty="0"/>
              <a:t> size can turned vicious leading to OOM.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It is slower to train and render than the baseline, due to per-ray texture querying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For future work, we propose the use of dedicated hardware at rendering time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And the exploration of compression </a:t>
            </a:r>
            <a:r>
              <a:rPr lang="en-US" dirty="0" err="1"/>
              <a:t>mip</a:t>
            </a:r>
            <a:r>
              <a:rPr lang="en-US" dirty="0"/>
              <a:t>-mapping after convergence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626E7-B64A-411A-9257-AFA664BC0CBA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36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a lot for listening and I’m happy to answer your questions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0117-4D0A-4248-B4DF-358600064974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230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 course, in reality, our scenes have a varied degree of complexity, from low frequency areas, like the wall in this example,</a:t>
            </a:r>
          </a:p>
          <a:p>
            <a:r>
              <a:rPr lang="en-US" dirty="0"/>
              <a:t>to high frequency ones, like the cloth on the table top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0117-4D0A-4248-B4DF-35860006497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9684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9A964CD5-4C0C-4CCA-96C6-0047AF876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our goals for this project is to create a representation that allows an 1-N ratio between geometry and appearance</a:t>
            </a:r>
          </a:p>
          <a:p>
            <a:r>
              <a:rPr lang="en-US" dirty="0"/>
              <a:t>We also want this N to be adaptive to the scene content, with high N assigned for regions with complex appearance and low N for regions with simple appearance.</a:t>
            </a:r>
          </a:p>
          <a:p>
            <a:r>
              <a:rPr lang="en-US" dirty="0"/>
              <a:t>And of course, we want to make good use of model capacity and don’t increase the overall size too much</a:t>
            </a:r>
          </a:p>
          <a:p>
            <a:endParaRPr lang="en-US" dirty="0"/>
          </a:p>
          <a:p>
            <a:r>
              <a:rPr lang="en-US" dirty="0"/>
              <a:t>For that reason, we extend the 2DGS representation to use scale-independent per-primitive textures maps and we develop strategies to adaptively change the </a:t>
            </a:r>
            <a:r>
              <a:rPr lang="en-US" dirty="0" err="1"/>
              <a:t>texel</a:t>
            </a:r>
            <a:r>
              <a:rPr lang="en-US" dirty="0"/>
              <a:t> size and split primitives</a:t>
            </a:r>
            <a:endParaRPr lang="fr-F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9A964CD5-4C0C-4CCA-96C6-0047AF876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Before going on to how our method works, let’s see some related work.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3511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work from 2024, the authors proposed a way to learn UV coordinates for each primitive to a common, learned, texture atlas.</a:t>
            </a:r>
          </a:p>
          <a:p>
            <a:r>
              <a:rPr lang="en-US" dirty="0"/>
              <a:t>Even though this method provides a nice disentanglement of the geometry and appearance for 3DGS,</a:t>
            </a:r>
          </a:p>
          <a:p>
            <a:r>
              <a:rPr lang="en-US" dirty="0"/>
              <a:t>it is restricted to single objects, because the texture space is defined as a unit sphere, which cannot accommodate multiple objects or entire scenes,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0117-4D0A-4248-B4DF-35860006497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015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Closer to our work, there are several, published and preprint works that propose the use of per-primitive RGB and optionally A textures, that improve the quality of novel view synthesis over the baseline.</a:t>
            </a:r>
          </a:p>
          <a:p>
            <a:endParaRPr lang="en-US" dirty="0"/>
          </a:p>
          <a:p>
            <a:r>
              <a:rPr lang="en-US" dirty="0"/>
              <a:t>However, all of these works come together with an increase in the number of parameters used, leading to bigger and more resource hungry models,</a:t>
            </a:r>
          </a:p>
          <a:p>
            <a:r>
              <a:rPr lang="en-US" dirty="0"/>
              <a:t>Also, in these methods, the way the </a:t>
            </a:r>
            <a:r>
              <a:rPr lang="en-US" dirty="0" err="1"/>
              <a:t>colour</a:t>
            </a:r>
            <a:r>
              <a:rPr lang="en-US" dirty="0"/>
              <a:t> samples are distributed over the primitives in not scene-informed, resulting in a use of model capacity that does not adapt to the scene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finally, some of them require a converged model as initialization for geometry, which is not necessarily compatible to the multi </a:t>
            </a:r>
            <a:r>
              <a:rPr lang="en-US" dirty="0" err="1"/>
              <a:t>coloured</a:t>
            </a:r>
            <a:r>
              <a:rPr lang="en-US" dirty="0"/>
              <a:t> representation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0117-4D0A-4248-B4DF-35860006497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54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087E42-A6F4-4354-A00B-BFA4B4CA7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A357E39-8262-4050-81A5-B0FBB5B6E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687784-E328-4EBE-B714-E1169232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347-198B-4E7D-9AAA-EA0FFFFCCABE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209AD3-67F1-41A4-A6AE-83CF755C3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AF9811-0BFE-4148-B1F4-B94B218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2A42A-74A2-467E-BE86-C0D59B229A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710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E45671-19ED-4250-B446-A2CBFC1EF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49DCF38-3513-4D70-9C23-7E79C6CE2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3E90B3-8947-4D5A-8DA3-96E1C74B7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347-198B-4E7D-9AAA-EA0FFFFCCABE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BCF8EE-95DB-4607-AE67-1B032FE14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F169B4-6287-4F00-9D22-4F8C64260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2A42A-74A2-467E-BE86-C0D59B229A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2551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18969A3-1E7B-4DC4-BCEB-B1BB74D033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6A3FBC5-48B0-4EC7-A5E6-5168D65E7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ACB453-844F-4594-8C75-5565BC763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347-198B-4E7D-9AAA-EA0FFFFCCABE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5C37E3-7D28-4055-92F9-0A9FB62BD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EF8935-1CA1-4F7E-9B71-99F743659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2A42A-74A2-467E-BE86-C0D59B229A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598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420492-61B9-482C-8F8F-7027B3FB7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87" y="136525"/>
            <a:ext cx="10515600" cy="831908"/>
          </a:xfrm>
        </p:spPr>
        <p:txBody>
          <a:bodyPr>
            <a:normAutofit/>
          </a:bodyPr>
          <a:lstStyle>
            <a:lvl1pPr>
              <a:defRPr sz="3600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FCE790-AAF3-40B9-BFBF-2F75961CE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D24024-D888-498B-9215-30F6AEE01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347-198B-4E7D-9AAA-EA0FFFFCCABE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0B7DBE-1313-4639-8282-9E5706FB1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5FA4F2-44F3-4764-869D-E139C09D8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2A42A-74A2-467E-BE86-C0D59B229A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4564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65E756-C56F-41C3-8900-6817129DE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09E2672-E936-42F4-BB49-0D4B46F9D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4BBE1C-57CB-4334-9D74-9D458F9EB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347-198B-4E7D-9AAA-EA0FFFFCCABE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A0D3BA-622A-439E-A4EA-DE4FA85C8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DE7330-0D46-4652-B60B-FED122A1C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2A42A-74A2-467E-BE86-C0D59B229A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01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2BCF54-9E19-4EC4-B7F6-4B1F675B5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CEED36-411C-41DE-856F-2600B7408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D33F7F-390A-4739-975C-0893957875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1D2787-5960-4648-AAF1-91BD85190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347-198B-4E7D-9AAA-EA0FFFFCCABE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A7B1E0A-871A-4364-88F5-2D6A8757E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736A275-D80F-41CC-BDFC-013261EA7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2A42A-74A2-467E-BE86-C0D59B229A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519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903F1D-8AE6-4CC9-9B12-03D461B12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5E56EF-5434-43D4-AF68-62C57F880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6CB528E-3813-4823-AC1B-2404127DE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9256818-51D2-471D-A3EB-DE87F6468C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2FB9069-476A-4A9C-8ADD-32F7BEA1A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669049C-DA75-4795-B99A-0C6BE78CF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347-198B-4E7D-9AAA-EA0FFFFCCABE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6EE0C9-62EB-4F68-A7DA-E96E84CEB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B65FA59-446D-43D0-A93B-E8B8C4FB1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2A42A-74A2-467E-BE86-C0D59B229A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902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09A535-709C-426D-B816-66DB903B1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6D0CA4B-27D6-439A-9905-08D97A705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347-198B-4E7D-9AAA-EA0FFFFCCABE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FB51FD-5213-46B7-8237-046B49EE5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38D0B1-D747-48A1-AFF3-58B7C0C7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2A42A-74A2-467E-BE86-C0D59B229A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371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CF8977E-0C33-4800-87E3-2008BF3FF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347-198B-4E7D-9AAA-EA0FFFFCCABE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EC4AF33-7CEC-4439-A411-BF8155A5E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1B59B5-0921-460C-A6E1-BE9EC405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2A42A-74A2-467E-BE86-C0D59B229A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955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E430B9-AA72-4695-B1E0-BF7A75526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C58F85-6473-4BB1-B3A9-738C08746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0597EFD-3D73-4F3D-BF42-739BC0D66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B3E52C-3366-4EAF-B2A6-135BBC283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347-198B-4E7D-9AAA-EA0FFFFCCABE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138689-E6D4-450E-92BE-FD81B053B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DF745EE-54A1-45B5-ACCD-A7088B2FB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2A42A-74A2-467E-BE86-C0D59B229A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948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26FF1D-F103-4864-991D-1FDE2B052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53C7254-3F42-472C-B61A-044543265D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CA11256-3B0C-4205-B7BD-19DD355927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24A88DE-BE1A-47BE-8E4C-C30A079B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347-198B-4E7D-9AAA-EA0FFFFCCABE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283D39-BF5D-435B-AEF7-4B703AF5E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7E8F28-6D0F-4996-90D7-E7ADE94D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2A42A-74A2-467E-BE86-C0D59B229A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628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862287B-2468-4BE2-A037-DDEC30AEC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2F4276-AD48-4554-B88A-B2C2CA3C8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EFF0FC-76A9-414E-A481-A2F92A1947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33347-198B-4E7D-9AAA-EA0FFFFCCABE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95E72A-1457-480E-934C-356679AE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9A0E40-740D-42C1-9199-1202C3842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2A42A-74A2-467E-BE86-C0D59B229A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74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B84D18-27B6-4E26-A703-CA873A913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Content-Aware Texturing for Gaussian Splatting</a:t>
            </a:r>
            <a:endParaRPr lang="fr-FR" dirty="0">
              <a:latin typeface="+mn-lt"/>
            </a:endParaRP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45C56658-8E24-47BD-89E9-DDEE5363A1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935156"/>
          </a:xfrm>
        </p:spPr>
        <p:txBody>
          <a:bodyPr/>
          <a:lstStyle/>
          <a:p>
            <a:r>
              <a:rPr lang="en-US" dirty="0"/>
              <a:t>Panagiotis Papantonakis</a:t>
            </a:r>
            <a:r>
              <a:rPr lang="en-US" baseline="30000" dirty="0"/>
              <a:t>1,2</a:t>
            </a:r>
            <a:r>
              <a:rPr lang="en-US" dirty="0"/>
              <a:t>, Georgios Kopanas</a:t>
            </a:r>
            <a:r>
              <a:rPr lang="en-US" baseline="30000" dirty="0"/>
              <a:t>3,4*</a:t>
            </a:r>
            <a:r>
              <a:rPr lang="en-US" dirty="0"/>
              <a:t>, </a:t>
            </a:r>
            <a:r>
              <a:rPr lang="en-US" dirty="0" err="1"/>
              <a:t>Frédo</a:t>
            </a:r>
            <a:r>
              <a:rPr lang="en-US" dirty="0"/>
              <a:t> Durand</a:t>
            </a:r>
            <a:r>
              <a:rPr lang="en-US" baseline="30000" dirty="0"/>
              <a:t>5</a:t>
            </a:r>
            <a:r>
              <a:rPr lang="en-US" dirty="0"/>
              <a:t>, George Drettakis</a:t>
            </a:r>
            <a:r>
              <a:rPr lang="en-US" baseline="30000" dirty="0"/>
              <a:t>1,2</a:t>
            </a:r>
            <a:endParaRPr lang="fr-FR" dirty="0"/>
          </a:p>
        </p:txBody>
      </p: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83ABDB4D-AF35-4B05-B086-2ADE08D0F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t>1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25A354B-D8B9-4512-80D5-DA9E1E77FC0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8" y="75616"/>
            <a:ext cx="2763284" cy="80797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8AC5B35-200F-4D8D-ABC2-583907194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8" y="6068090"/>
            <a:ext cx="1946614" cy="70168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AFBE9F6-0E89-4D5E-AFA6-FFB7CBB25D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72" y="5984946"/>
            <a:ext cx="2597783" cy="65966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1A18DF5-90CD-4D18-BE2A-10AD4248F3A6}"/>
              </a:ext>
            </a:extLst>
          </p:cNvPr>
          <p:cNvSpPr txBox="1"/>
          <p:nvPr/>
        </p:nvSpPr>
        <p:spPr>
          <a:xfrm>
            <a:off x="3683000" y="4629269"/>
            <a:ext cx="482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1 INRIA, 2 </a:t>
            </a:r>
            <a:r>
              <a:rPr lang="en-US" sz="10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Université</a:t>
            </a:r>
            <a:r>
              <a:rPr lang="en-US" sz="1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Côte D’Azur, 3 Google, 4 </a:t>
            </a:r>
            <a:r>
              <a:rPr lang="en-US" sz="10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RunwayML</a:t>
            </a:r>
            <a:r>
              <a:rPr lang="en-US" sz="1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, 5 MIT CSAIL</a:t>
            </a:r>
          </a:p>
          <a:p>
            <a:pPr algn="ctr"/>
            <a:r>
              <a:rPr lang="en-US" sz="1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*Work done at Google</a:t>
            </a:r>
          </a:p>
        </p:txBody>
      </p:sp>
      <p:pic>
        <p:nvPicPr>
          <p:cNvPr id="1026" name="Picture 2" descr="Technology Logo PNG Vectors Free Download">
            <a:extLst>
              <a:ext uri="{FF2B5EF4-FFF2-40B4-BE49-F238E27FC236}">
                <a16:creationId xmlns:a16="http://schemas.microsoft.com/office/drawing/2014/main" id="{C903B2DA-A07E-429C-A070-4B9BCB512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52" b="36559"/>
          <a:stretch/>
        </p:blipFill>
        <p:spPr bwMode="auto">
          <a:xfrm>
            <a:off x="8356456" y="5950546"/>
            <a:ext cx="2620243" cy="69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de Google — Wikipédia">
            <a:extLst>
              <a:ext uri="{FF2B5EF4-FFF2-40B4-BE49-F238E27FC236}">
                <a16:creationId xmlns:a16="http://schemas.microsoft.com/office/drawing/2014/main" id="{BF3BC4CC-6A90-471F-AF17-807FA0964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55" y="6030135"/>
            <a:ext cx="2023645" cy="68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unwayML - phill.ai">
            <a:extLst>
              <a:ext uri="{FF2B5EF4-FFF2-40B4-BE49-F238E27FC236}">
                <a16:creationId xmlns:a16="http://schemas.microsoft.com/office/drawing/2014/main" id="{84464020-1FE2-49CC-AA23-D7FC0FD6BB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4" t="36790" r="15347" b="37138"/>
          <a:stretch/>
        </p:blipFill>
        <p:spPr bwMode="auto">
          <a:xfrm>
            <a:off x="6853056" y="6053511"/>
            <a:ext cx="1503400" cy="5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A9CBD0-E0DF-409A-9A72-0DA676CA1653}"/>
              </a:ext>
            </a:extLst>
          </p:cNvPr>
          <p:cNvSpPr/>
          <p:nvPr/>
        </p:nvSpPr>
        <p:spPr>
          <a:xfrm>
            <a:off x="1811259" y="585132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</a:t>
            </a:r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0FB776-E9CF-4972-814F-7444E4487741}"/>
              </a:ext>
            </a:extLst>
          </p:cNvPr>
          <p:cNvSpPr/>
          <p:nvPr/>
        </p:nvSpPr>
        <p:spPr>
          <a:xfrm>
            <a:off x="6535786" y="576588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</a:t>
            </a:r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8B0CFB-76AC-49E2-9717-A5806A6F76AA}"/>
              </a:ext>
            </a:extLst>
          </p:cNvPr>
          <p:cNvSpPr/>
          <p:nvPr/>
        </p:nvSpPr>
        <p:spPr>
          <a:xfrm>
            <a:off x="8181842" y="576588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</a:t>
            </a:r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ECD7AF-B618-4D5D-AB39-036A5296FDB0}"/>
              </a:ext>
            </a:extLst>
          </p:cNvPr>
          <p:cNvSpPr/>
          <p:nvPr/>
        </p:nvSpPr>
        <p:spPr>
          <a:xfrm>
            <a:off x="10849627" y="576588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5</a:t>
            </a:r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312CB8-270F-4FD2-B0F1-BB34253D3D21}"/>
              </a:ext>
            </a:extLst>
          </p:cNvPr>
          <p:cNvSpPr/>
          <p:nvPr/>
        </p:nvSpPr>
        <p:spPr>
          <a:xfrm>
            <a:off x="4550737" y="571551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6546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7F76DA9-7AED-4571-81D7-83907AA230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Methodology</a:t>
            </a:r>
            <a:endParaRPr lang="fr-FR" b="1" dirty="0"/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61514FCF-EF28-43EA-A528-B6F620DBC2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1514E1-6328-43D9-B0A8-A0D899F62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6585-2D6E-4F86-8370-6BD11FB09B95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2416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67555A3-A949-44B0-93CE-6139A1B0EB63}"/>
              </a:ext>
            </a:extLst>
          </p:cNvPr>
          <p:cNvCxnSpPr>
            <a:cxnSpLocks/>
          </p:cNvCxnSpPr>
          <p:nvPr/>
        </p:nvCxnSpPr>
        <p:spPr>
          <a:xfrm flipH="1">
            <a:off x="4577370" y="2819400"/>
            <a:ext cx="3323009" cy="192405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46854277-BF5C-4B94-A2BD-5E743D98CC0E}"/>
              </a:ext>
            </a:extLst>
          </p:cNvPr>
          <p:cNvSpPr/>
          <p:nvPr/>
        </p:nvSpPr>
        <p:spPr>
          <a:xfrm>
            <a:off x="5489636" y="1144323"/>
            <a:ext cx="4968000" cy="2434466"/>
          </a:xfrm>
          <a:prstGeom prst="ellipse">
            <a:avLst/>
          </a:prstGeom>
          <a:noFill/>
          <a:ln w="50800">
            <a:solidFill>
              <a:srgbClr val="668542"/>
            </a:solidFill>
          </a:ln>
          <a:effectLst>
            <a:outerShdw blurRad="38100" algn="ctr" rotWithShape="0">
              <a:prstClr val="black">
                <a:alpha val="0"/>
              </a:prstClr>
            </a:outerShdw>
          </a:effectLst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Texture Definition in Canonical Space</a:t>
            </a:r>
            <a:endParaRPr lang="fr-FR" dirty="0"/>
          </a:p>
        </p:txBody>
      </p:sp>
      <p:sp>
        <p:nvSpPr>
          <p:cNvPr id="66" name="Espace réservé du numéro de diapositive 3">
            <a:extLst>
              <a:ext uri="{FF2B5EF4-FFF2-40B4-BE49-F238E27FC236}">
                <a16:creationId xmlns:a16="http://schemas.microsoft.com/office/drawing/2014/main" id="{0C229422-10F2-432E-8392-02140D737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11</a:t>
            </a:fld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E15363B-38AE-47C2-BBAE-970AC3D411E7}"/>
              </a:ext>
            </a:extLst>
          </p:cNvPr>
          <p:cNvCxnSpPr>
            <a:cxnSpLocks/>
          </p:cNvCxnSpPr>
          <p:nvPr/>
        </p:nvCxnSpPr>
        <p:spPr>
          <a:xfrm>
            <a:off x="3538561" y="3726943"/>
            <a:ext cx="566975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0B20309-EB92-4D72-840C-2B6F43CB2904}"/>
              </a:ext>
            </a:extLst>
          </p:cNvPr>
          <p:cNvCxnSpPr>
            <a:cxnSpLocks/>
          </p:cNvCxnSpPr>
          <p:nvPr/>
        </p:nvCxnSpPr>
        <p:spPr>
          <a:xfrm flipV="1">
            <a:off x="6373436" y="761247"/>
            <a:ext cx="0" cy="596022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1812450-83DB-4EAF-AAAD-CA521363CFED}"/>
              </a:ext>
            </a:extLst>
          </p:cNvPr>
          <p:cNvCxnSpPr>
            <a:cxnSpLocks/>
          </p:cNvCxnSpPr>
          <p:nvPr/>
        </p:nvCxnSpPr>
        <p:spPr>
          <a:xfrm flipH="1">
            <a:off x="7232418" y="2321311"/>
            <a:ext cx="750095" cy="4335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5A7C1574-12BF-4C39-A461-CC9C7336C648}"/>
              </a:ext>
            </a:extLst>
          </p:cNvPr>
          <p:cNvSpPr txBox="1"/>
          <p:nvPr/>
        </p:nvSpPr>
        <p:spPr>
          <a:xfrm>
            <a:off x="633801" y="1310936"/>
            <a:ext cx="2721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</a:t>
            </a:r>
            <a:endParaRPr lang="fr-FR" sz="24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0492DE6-7CD2-4A86-BA4C-DBD351BBBAC4}"/>
              </a:ext>
            </a:extLst>
          </p:cNvPr>
          <p:cNvSpPr txBox="1"/>
          <p:nvPr/>
        </p:nvSpPr>
        <p:spPr>
          <a:xfrm>
            <a:off x="631360" y="220562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local axis-aligned</a:t>
            </a:r>
            <a:endParaRPr lang="fr-FR" sz="24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46A8E6B-D22A-4AF3-B6D4-65A54A597890}"/>
              </a:ext>
            </a:extLst>
          </p:cNvPr>
          <p:cNvSpPr txBox="1"/>
          <p:nvPr/>
        </p:nvSpPr>
        <p:spPr>
          <a:xfrm>
            <a:off x="631360" y="1750657"/>
            <a:ext cx="322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 centered</a:t>
            </a:r>
            <a:endParaRPr lang="fr-FR" sz="24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3950930-BA50-4888-93BE-FFF9F3871342}"/>
              </a:ext>
            </a:extLst>
          </p:cNvPr>
          <p:cNvSpPr txBox="1"/>
          <p:nvPr/>
        </p:nvSpPr>
        <p:spPr>
          <a:xfrm>
            <a:off x="631360" y="266609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gaussian canonical space</a:t>
            </a:r>
            <a:endParaRPr lang="fr-FR" sz="2400" dirty="0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F70CC78-8C75-4A2D-8401-65CDBA7E7793}"/>
              </a:ext>
            </a:extLst>
          </p:cNvPr>
          <p:cNvCxnSpPr>
            <a:cxnSpLocks/>
          </p:cNvCxnSpPr>
          <p:nvPr/>
        </p:nvCxnSpPr>
        <p:spPr>
          <a:xfrm>
            <a:off x="174849" y="1541769"/>
            <a:ext cx="395676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2C8AAE79-3B19-4790-B18C-1C33B5F39DA2}"/>
              </a:ext>
            </a:extLst>
          </p:cNvPr>
          <p:cNvSpPr txBox="1"/>
          <p:nvPr/>
        </p:nvSpPr>
        <p:spPr>
          <a:xfrm>
            <a:off x="570525" y="4229398"/>
            <a:ext cx="3450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Subtract primitive’s center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1128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49E6917-8448-4E9A-912B-FF0CE35CA80A}"/>
              </a:ext>
            </a:extLst>
          </p:cNvPr>
          <p:cNvCxnSpPr>
            <a:cxnSpLocks/>
          </p:cNvCxnSpPr>
          <p:nvPr/>
        </p:nvCxnSpPr>
        <p:spPr>
          <a:xfrm flipH="1">
            <a:off x="4577370" y="2819400"/>
            <a:ext cx="3323009" cy="192405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Texture Definition in Canonical Space</a:t>
            </a:r>
            <a:endParaRPr lang="fr-FR" dirty="0"/>
          </a:p>
        </p:txBody>
      </p:sp>
      <p:sp>
        <p:nvSpPr>
          <p:cNvPr id="66" name="Espace réservé du numéro de diapositive 3">
            <a:extLst>
              <a:ext uri="{FF2B5EF4-FFF2-40B4-BE49-F238E27FC236}">
                <a16:creationId xmlns:a16="http://schemas.microsoft.com/office/drawing/2014/main" id="{0C229422-10F2-432E-8392-02140D737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12</a:t>
            </a:fld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482BCB8-0F76-417B-838E-FEA3502DED0C}"/>
              </a:ext>
            </a:extLst>
          </p:cNvPr>
          <p:cNvCxnSpPr>
            <a:cxnSpLocks/>
          </p:cNvCxnSpPr>
          <p:nvPr/>
        </p:nvCxnSpPr>
        <p:spPr>
          <a:xfrm>
            <a:off x="3538561" y="3726943"/>
            <a:ext cx="566975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9923D05-5A3F-4567-A7FE-42ADA0EB8298}"/>
              </a:ext>
            </a:extLst>
          </p:cNvPr>
          <p:cNvCxnSpPr>
            <a:cxnSpLocks/>
          </p:cNvCxnSpPr>
          <p:nvPr/>
        </p:nvCxnSpPr>
        <p:spPr>
          <a:xfrm flipV="1">
            <a:off x="6373436" y="761247"/>
            <a:ext cx="0" cy="596022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D79C97AD-FCFF-4083-8A0B-0F57D8925272}"/>
              </a:ext>
            </a:extLst>
          </p:cNvPr>
          <p:cNvSpPr/>
          <p:nvPr/>
        </p:nvSpPr>
        <p:spPr>
          <a:xfrm>
            <a:off x="3889436" y="2524128"/>
            <a:ext cx="4968000" cy="2434466"/>
          </a:xfrm>
          <a:prstGeom prst="ellipse">
            <a:avLst/>
          </a:prstGeom>
          <a:noFill/>
          <a:ln w="50800">
            <a:solidFill>
              <a:srgbClr val="668542"/>
            </a:solidFill>
          </a:ln>
          <a:effectLst>
            <a:outerShdw blurRad="38100" algn="ctr" rotWithShape="0">
              <a:prstClr val="black">
                <a:alpha val="0"/>
              </a:prstClr>
            </a:outerShdw>
          </a:effectLst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A1E8AB4-6702-4DA8-9EC8-81210F79AED2}"/>
              </a:ext>
            </a:extLst>
          </p:cNvPr>
          <p:cNvCxnSpPr>
            <a:cxnSpLocks/>
          </p:cNvCxnSpPr>
          <p:nvPr/>
        </p:nvCxnSpPr>
        <p:spPr>
          <a:xfrm flipH="1">
            <a:off x="5632218" y="3701116"/>
            <a:ext cx="750095" cy="4335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23348EB-4FC8-4FCD-8814-18A84734516F}"/>
              </a:ext>
            </a:extLst>
          </p:cNvPr>
          <p:cNvCxnSpPr>
            <a:cxnSpLocks/>
          </p:cNvCxnSpPr>
          <p:nvPr/>
        </p:nvCxnSpPr>
        <p:spPr>
          <a:xfrm flipH="1">
            <a:off x="5416379" y="4134644"/>
            <a:ext cx="209935" cy="121554"/>
          </a:xfrm>
          <a:prstGeom prst="straightConnector1">
            <a:avLst/>
          </a:prstGeom>
          <a:ln w="349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1F000643-7DEF-4DE3-8955-531CAB0A72C9}"/>
              </a:ext>
            </a:extLst>
          </p:cNvPr>
          <p:cNvSpPr txBox="1"/>
          <p:nvPr/>
        </p:nvSpPr>
        <p:spPr>
          <a:xfrm>
            <a:off x="633801" y="1310936"/>
            <a:ext cx="2721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</a:t>
            </a:r>
            <a:endParaRPr lang="fr-FR" sz="24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90CC614-CD0C-4D16-82AB-6DB6AAA7C5B3}"/>
              </a:ext>
            </a:extLst>
          </p:cNvPr>
          <p:cNvSpPr txBox="1"/>
          <p:nvPr/>
        </p:nvSpPr>
        <p:spPr>
          <a:xfrm>
            <a:off x="631360" y="220562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local axis-aligned</a:t>
            </a:r>
            <a:endParaRPr lang="fr-FR" sz="24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EA8ABD2-0B83-4B5E-907B-763082D9129C}"/>
              </a:ext>
            </a:extLst>
          </p:cNvPr>
          <p:cNvSpPr txBox="1"/>
          <p:nvPr/>
        </p:nvSpPr>
        <p:spPr>
          <a:xfrm>
            <a:off x="631360" y="1750657"/>
            <a:ext cx="322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 centered</a:t>
            </a:r>
            <a:endParaRPr lang="fr-FR" sz="24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90EACD6-C8BC-4065-A956-5D5903F13BBD}"/>
              </a:ext>
            </a:extLst>
          </p:cNvPr>
          <p:cNvSpPr txBox="1"/>
          <p:nvPr/>
        </p:nvSpPr>
        <p:spPr>
          <a:xfrm>
            <a:off x="631360" y="266609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gaussian canonical space</a:t>
            </a:r>
            <a:endParaRPr lang="fr-FR" sz="2400" dirty="0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D4E3AA5-1DA4-4E86-AB91-B27163AED2A2}"/>
              </a:ext>
            </a:extLst>
          </p:cNvPr>
          <p:cNvCxnSpPr>
            <a:cxnSpLocks/>
          </p:cNvCxnSpPr>
          <p:nvPr/>
        </p:nvCxnSpPr>
        <p:spPr>
          <a:xfrm>
            <a:off x="174849" y="1998969"/>
            <a:ext cx="395676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0023FB0B-27A7-462F-8F9E-01C1529EF5F0}"/>
              </a:ext>
            </a:extLst>
          </p:cNvPr>
          <p:cNvSpPr txBox="1"/>
          <p:nvPr/>
        </p:nvSpPr>
        <p:spPr>
          <a:xfrm>
            <a:off x="570524" y="4229398"/>
            <a:ext cx="3533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Inverse primitive’s rotation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5713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1520EBB-1E34-44CA-B1C0-175056258542}"/>
              </a:ext>
            </a:extLst>
          </p:cNvPr>
          <p:cNvCxnSpPr>
            <a:cxnSpLocks/>
          </p:cNvCxnSpPr>
          <p:nvPr/>
        </p:nvCxnSpPr>
        <p:spPr>
          <a:xfrm>
            <a:off x="3538561" y="3726943"/>
            <a:ext cx="566975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428BE85-FE94-4B6D-AACF-ACBF76113E93}"/>
              </a:ext>
            </a:extLst>
          </p:cNvPr>
          <p:cNvCxnSpPr>
            <a:cxnSpLocks/>
          </p:cNvCxnSpPr>
          <p:nvPr/>
        </p:nvCxnSpPr>
        <p:spPr>
          <a:xfrm flipV="1">
            <a:off x="6373436" y="761247"/>
            <a:ext cx="0" cy="596022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Texture Definition in Canonical Space</a:t>
            </a:r>
            <a:endParaRPr lang="fr-FR" dirty="0"/>
          </a:p>
        </p:txBody>
      </p:sp>
      <p:sp>
        <p:nvSpPr>
          <p:cNvPr id="66" name="Espace réservé du numéro de diapositive 3">
            <a:extLst>
              <a:ext uri="{FF2B5EF4-FFF2-40B4-BE49-F238E27FC236}">
                <a16:creationId xmlns:a16="http://schemas.microsoft.com/office/drawing/2014/main" id="{0C229422-10F2-432E-8392-02140D737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D26375C-F297-479D-8633-D0F3F3B07DB1}"/>
              </a:ext>
            </a:extLst>
          </p:cNvPr>
          <p:cNvSpPr/>
          <p:nvPr/>
        </p:nvSpPr>
        <p:spPr>
          <a:xfrm flipV="1">
            <a:off x="6335623" y="3689130"/>
            <a:ext cx="75626" cy="7562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5189C72-711A-4E61-80C2-A4B0B1A813D6}"/>
              </a:ext>
            </a:extLst>
          </p:cNvPr>
          <p:cNvSpPr/>
          <p:nvPr/>
        </p:nvSpPr>
        <p:spPr>
          <a:xfrm flipV="1">
            <a:off x="6248441" y="3601948"/>
            <a:ext cx="249990" cy="24999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CF4CE3C-7CE1-4986-8FA9-6B2D72D61F3C}"/>
              </a:ext>
            </a:extLst>
          </p:cNvPr>
          <p:cNvSpPr/>
          <p:nvPr/>
        </p:nvSpPr>
        <p:spPr>
          <a:xfrm>
            <a:off x="3889436" y="2524128"/>
            <a:ext cx="4968000" cy="2434466"/>
          </a:xfrm>
          <a:prstGeom prst="ellipse">
            <a:avLst/>
          </a:prstGeom>
          <a:noFill/>
          <a:ln w="50800">
            <a:solidFill>
              <a:srgbClr val="668542"/>
            </a:solidFill>
          </a:ln>
          <a:effectLst>
            <a:outerShdw blurRad="38100" algn="ctr" rotWithShape="0">
              <a:prstClr val="black">
                <a:alpha val="0"/>
              </a:prstClr>
            </a:outerShdw>
          </a:effectLst>
          <a:scene3d>
            <a:camera prst="isometricLeftDown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5AB9533-3D5C-4971-A237-4CD02E4253CD}"/>
              </a:ext>
            </a:extLst>
          </p:cNvPr>
          <p:cNvSpPr txBox="1"/>
          <p:nvPr/>
        </p:nvSpPr>
        <p:spPr>
          <a:xfrm>
            <a:off x="633801" y="1310936"/>
            <a:ext cx="2721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</a:t>
            </a:r>
            <a:endParaRPr lang="fr-FR" sz="24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D332054-F312-46A4-8764-F1DA9D3DC033}"/>
              </a:ext>
            </a:extLst>
          </p:cNvPr>
          <p:cNvSpPr txBox="1"/>
          <p:nvPr/>
        </p:nvSpPr>
        <p:spPr>
          <a:xfrm>
            <a:off x="631360" y="220562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local axis-aligned</a:t>
            </a:r>
            <a:endParaRPr lang="fr-FR" sz="24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429176F-2BFC-4EEB-8ADF-DBB7F90D97CB}"/>
              </a:ext>
            </a:extLst>
          </p:cNvPr>
          <p:cNvSpPr txBox="1"/>
          <p:nvPr/>
        </p:nvSpPr>
        <p:spPr>
          <a:xfrm>
            <a:off x="631360" y="1750657"/>
            <a:ext cx="322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 centered</a:t>
            </a:r>
            <a:endParaRPr lang="fr-FR" sz="24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3E4A188-3FB5-4EB5-AF51-9A058400D672}"/>
              </a:ext>
            </a:extLst>
          </p:cNvPr>
          <p:cNvSpPr txBox="1"/>
          <p:nvPr/>
        </p:nvSpPr>
        <p:spPr>
          <a:xfrm>
            <a:off x="631360" y="266609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gaussian canonical space</a:t>
            </a:r>
            <a:endParaRPr lang="fr-FR" sz="2400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A94C98F-BACE-4858-B718-E940A7936FFD}"/>
              </a:ext>
            </a:extLst>
          </p:cNvPr>
          <p:cNvCxnSpPr>
            <a:cxnSpLocks/>
          </p:cNvCxnSpPr>
          <p:nvPr/>
        </p:nvCxnSpPr>
        <p:spPr>
          <a:xfrm>
            <a:off x="174849" y="2418069"/>
            <a:ext cx="395676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36A9A474-29A3-4D6B-9659-3A1A54435B83}"/>
              </a:ext>
            </a:extLst>
          </p:cNvPr>
          <p:cNvSpPr txBox="1"/>
          <p:nvPr/>
        </p:nvSpPr>
        <p:spPr>
          <a:xfrm>
            <a:off x="372687" y="4229398"/>
            <a:ext cx="3533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Normalize with primitive’s</a:t>
            </a:r>
          </a:p>
          <a:p>
            <a:r>
              <a:rPr lang="en-US" sz="2400" dirty="0"/>
              <a:t>scales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362981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87163CDD-1863-43CF-8421-96450263B4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2" t="25062" r="25062" b="25062"/>
          <a:stretch/>
        </p:blipFill>
        <p:spPr>
          <a:xfrm>
            <a:off x="3889428" y="1257353"/>
            <a:ext cx="4968001" cy="4968001"/>
          </a:xfrm>
          <a:prstGeom prst="ellipse">
            <a:avLst/>
          </a:prstGeom>
          <a:ln w="38100">
            <a:noFill/>
          </a:ln>
          <a:scene3d>
            <a:camera prst="isometricLeftDown">
              <a:rot lat="0" lon="0" rev="0"/>
            </a:camera>
            <a:lightRig rig="threePt" dir="t"/>
          </a:scene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617C47-128F-4DB4-8112-ABABD2CC6629}"/>
              </a:ext>
            </a:extLst>
          </p:cNvPr>
          <p:cNvSpPr/>
          <p:nvPr/>
        </p:nvSpPr>
        <p:spPr>
          <a:xfrm>
            <a:off x="3889436" y="1257361"/>
            <a:ext cx="4967994" cy="49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1520EBB-1E34-44CA-B1C0-175056258542}"/>
              </a:ext>
            </a:extLst>
          </p:cNvPr>
          <p:cNvCxnSpPr>
            <a:cxnSpLocks/>
          </p:cNvCxnSpPr>
          <p:nvPr/>
        </p:nvCxnSpPr>
        <p:spPr>
          <a:xfrm>
            <a:off x="3538561" y="3726943"/>
            <a:ext cx="566975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428BE85-FE94-4B6D-AACF-ACBF76113E93}"/>
              </a:ext>
            </a:extLst>
          </p:cNvPr>
          <p:cNvCxnSpPr>
            <a:cxnSpLocks/>
          </p:cNvCxnSpPr>
          <p:nvPr/>
        </p:nvCxnSpPr>
        <p:spPr>
          <a:xfrm flipV="1">
            <a:off x="6373436" y="761247"/>
            <a:ext cx="0" cy="596022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Texture Definition in Canonical Space</a:t>
            </a:r>
            <a:endParaRPr lang="fr-FR" dirty="0"/>
          </a:p>
        </p:txBody>
      </p:sp>
      <p:sp>
        <p:nvSpPr>
          <p:cNvPr id="66" name="Espace réservé du numéro de diapositive 3">
            <a:extLst>
              <a:ext uri="{FF2B5EF4-FFF2-40B4-BE49-F238E27FC236}">
                <a16:creationId xmlns:a16="http://schemas.microsoft.com/office/drawing/2014/main" id="{0C229422-10F2-432E-8392-02140D737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CF4CE3C-7CE1-4986-8FA9-6B2D72D61F3C}"/>
              </a:ext>
            </a:extLst>
          </p:cNvPr>
          <p:cNvSpPr/>
          <p:nvPr/>
        </p:nvSpPr>
        <p:spPr>
          <a:xfrm>
            <a:off x="3889436" y="1257361"/>
            <a:ext cx="4968000" cy="4968000"/>
          </a:xfrm>
          <a:prstGeom prst="ellipse">
            <a:avLst/>
          </a:prstGeom>
          <a:noFill/>
          <a:ln w="50800">
            <a:solidFill>
              <a:srgbClr val="668542"/>
            </a:solidFill>
          </a:ln>
          <a:effectLst>
            <a:outerShdw blurRad="38100" algn="ctr" rotWithShape="0">
              <a:prstClr val="black">
                <a:alpha val="0"/>
              </a:prstClr>
            </a:outerShdw>
          </a:effectLst>
          <a:scene3d>
            <a:camera prst="isometricLeftDown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CC06A06-A775-4B9A-8DC8-0A5BE6F577C8}"/>
              </a:ext>
            </a:extLst>
          </p:cNvPr>
          <p:cNvSpPr txBox="1"/>
          <p:nvPr/>
        </p:nvSpPr>
        <p:spPr>
          <a:xfrm>
            <a:off x="633801" y="1310936"/>
            <a:ext cx="2721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</a:t>
            </a:r>
            <a:endParaRPr lang="fr-FR" sz="24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26E9348-3815-4CC5-BD36-95084E7EF565}"/>
              </a:ext>
            </a:extLst>
          </p:cNvPr>
          <p:cNvSpPr txBox="1"/>
          <p:nvPr/>
        </p:nvSpPr>
        <p:spPr>
          <a:xfrm>
            <a:off x="631360" y="220562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local axis-aligned</a:t>
            </a:r>
            <a:endParaRPr lang="fr-FR" sz="24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8AAD3A2-642F-46BE-81D3-42721D5644D6}"/>
              </a:ext>
            </a:extLst>
          </p:cNvPr>
          <p:cNvSpPr txBox="1"/>
          <p:nvPr/>
        </p:nvSpPr>
        <p:spPr>
          <a:xfrm>
            <a:off x="631360" y="1750657"/>
            <a:ext cx="322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 centered</a:t>
            </a:r>
            <a:endParaRPr lang="fr-FR" sz="24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0CDE691-4F03-47FD-8973-F04433FCB4C0}"/>
              </a:ext>
            </a:extLst>
          </p:cNvPr>
          <p:cNvSpPr txBox="1"/>
          <p:nvPr/>
        </p:nvSpPr>
        <p:spPr>
          <a:xfrm>
            <a:off x="631360" y="266609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gaussian canonical space</a:t>
            </a:r>
            <a:endParaRPr lang="fr-FR" sz="2400" dirty="0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39E2045-140F-4234-9035-2536E043CF61}"/>
              </a:ext>
            </a:extLst>
          </p:cNvPr>
          <p:cNvCxnSpPr>
            <a:cxnSpLocks/>
          </p:cNvCxnSpPr>
          <p:nvPr/>
        </p:nvCxnSpPr>
        <p:spPr>
          <a:xfrm>
            <a:off x="174849" y="2951469"/>
            <a:ext cx="395676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623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 78">
            <a:extLst>
              <a:ext uri="{FF2B5EF4-FFF2-40B4-BE49-F238E27FC236}">
                <a16:creationId xmlns:a16="http://schemas.microsoft.com/office/drawing/2014/main" id="{E7A3F3EF-DAC6-4786-820E-AFB8D523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2" t="25062" r="25062" b="25062"/>
          <a:stretch/>
        </p:blipFill>
        <p:spPr>
          <a:xfrm>
            <a:off x="3889428" y="1257353"/>
            <a:ext cx="4968001" cy="4968001"/>
          </a:xfrm>
          <a:prstGeom prst="ellipse">
            <a:avLst/>
          </a:prstGeom>
          <a:ln w="38100">
            <a:noFill/>
          </a:ln>
          <a:scene3d>
            <a:camera prst="isometricLeftDown">
              <a:rot lat="0" lon="0" rev="0"/>
            </a:camera>
            <a:lightRig rig="threePt" dir="t"/>
          </a:scene3d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1C9A2703-AD54-42C4-B0BB-C2A3FEBDECB2}"/>
              </a:ext>
            </a:extLst>
          </p:cNvPr>
          <p:cNvSpPr/>
          <p:nvPr/>
        </p:nvSpPr>
        <p:spPr>
          <a:xfrm>
            <a:off x="3889436" y="1257361"/>
            <a:ext cx="4967994" cy="496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Texture Definition in Canonical Space</a:t>
            </a:r>
            <a:endParaRPr lang="fr-FR" dirty="0"/>
          </a:p>
        </p:txBody>
      </p:sp>
      <p:sp>
        <p:nvSpPr>
          <p:cNvPr id="66" name="Espace réservé du numéro de diapositive 3">
            <a:extLst>
              <a:ext uri="{FF2B5EF4-FFF2-40B4-BE49-F238E27FC236}">
                <a16:creationId xmlns:a16="http://schemas.microsoft.com/office/drawing/2014/main" id="{0C229422-10F2-432E-8392-02140D737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15</a:t>
            </a:fld>
            <a:endParaRPr lang="fr-FR"/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F94D1B55-D9D4-4F22-A7AC-E99CF21F9080}"/>
              </a:ext>
            </a:extLst>
          </p:cNvPr>
          <p:cNvCxnSpPr>
            <a:cxnSpLocks/>
          </p:cNvCxnSpPr>
          <p:nvPr/>
        </p:nvCxnSpPr>
        <p:spPr>
          <a:xfrm>
            <a:off x="3538561" y="3726943"/>
            <a:ext cx="566975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87DEE9C1-139E-4F5D-B42C-C92E53ED1C85}"/>
              </a:ext>
            </a:extLst>
          </p:cNvPr>
          <p:cNvCxnSpPr>
            <a:cxnSpLocks/>
          </p:cNvCxnSpPr>
          <p:nvPr/>
        </p:nvCxnSpPr>
        <p:spPr>
          <a:xfrm flipV="1">
            <a:off x="6373436" y="761247"/>
            <a:ext cx="0" cy="596022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lipse 77">
            <a:extLst>
              <a:ext uri="{FF2B5EF4-FFF2-40B4-BE49-F238E27FC236}">
                <a16:creationId xmlns:a16="http://schemas.microsoft.com/office/drawing/2014/main" id="{0C39309A-07EC-492F-918B-1DFC8E1F1F76}"/>
              </a:ext>
            </a:extLst>
          </p:cNvPr>
          <p:cNvSpPr/>
          <p:nvPr/>
        </p:nvSpPr>
        <p:spPr>
          <a:xfrm>
            <a:off x="3889436" y="1257361"/>
            <a:ext cx="4968000" cy="4968000"/>
          </a:xfrm>
          <a:prstGeom prst="ellipse">
            <a:avLst/>
          </a:prstGeom>
          <a:noFill/>
          <a:ln w="50800">
            <a:solidFill>
              <a:srgbClr val="668542"/>
            </a:solidFill>
          </a:ln>
          <a:effectLst>
            <a:outerShdw blurRad="152400" algn="ctr" rotWithShape="0">
              <a:prstClr val="black"/>
            </a:outerShdw>
          </a:effectLst>
          <a:scene3d>
            <a:camera prst="isometricLeftDown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4CEE12B0-E049-4A8E-8CCC-0F2865964F68}"/>
              </a:ext>
            </a:extLst>
          </p:cNvPr>
          <p:cNvSpPr txBox="1"/>
          <p:nvPr/>
        </p:nvSpPr>
        <p:spPr>
          <a:xfrm>
            <a:off x="633801" y="1310936"/>
            <a:ext cx="2721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</a:t>
            </a:r>
            <a:endParaRPr lang="fr-FR" sz="2400" dirty="0"/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1D006204-6827-4B75-991A-8FF44BB19868}"/>
              </a:ext>
            </a:extLst>
          </p:cNvPr>
          <p:cNvSpPr txBox="1"/>
          <p:nvPr/>
        </p:nvSpPr>
        <p:spPr>
          <a:xfrm>
            <a:off x="631360" y="220562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local axis-aligned</a:t>
            </a:r>
            <a:endParaRPr lang="fr-FR" sz="2400" dirty="0"/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F0D58A74-F697-4D5D-981D-7BA05124E8C5}"/>
              </a:ext>
            </a:extLst>
          </p:cNvPr>
          <p:cNvSpPr txBox="1"/>
          <p:nvPr/>
        </p:nvSpPr>
        <p:spPr>
          <a:xfrm>
            <a:off x="631360" y="1750657"/>
            <a:ext cx="322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 centered</a:t>
            </a:r>
            <a:endParaRPr lang="fr-FR" sz="2400" dirty="0"/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67E27908-DFE2-41E3-9E2F-392550B5EFDD}"/>
              </a:ext>
            </a:extLst>
          </p:cNvPr>
          <p:cNvSpPr txBox="1"/>
          <p:nvPr/>
        </p:nvSpPr>
        <p:spPr>
          <a:xfrm>
            <a:off x="631360" y="266609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gaussian canonical space</a:t>
            </a:r>
            <a:endParaRPr lang="fr-FR" sz="2400" b="1" u="sng" dirty="0"/>
          </a:p>
        </p:txBody>
      </p: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A9AFDA3B-3FF3-470D-8BA6-C952ECF7A1D9}"/>
              </a:ext>
            </a:extLst>
          </p:cNvPr>
          <p:cNvCxnSpPr>
            <a:cxnSpLocks/>
          </p:cNvCxnSpPr>
          <p:nvPr/>
        </p:nvCxnSpPr>
        <p:spPr>
          <a:xfrm>
            <a:off x="174849" y="2951469"/>
            <a:ext cx="395676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447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 78">
            <a:extLst>
              <a:ext uri="{FF2B5EF4-FFF2-40B4-BE49-F238E27FC236}">
                <a16:creationId xmlns:a16="http://schemas.microsoft.com/office/drawing/2014/main" id="{E7A3F3EF-DAC6-4786-820E-AFB8D523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8" t="26031" r="25428" b="25599"/>
          <a:stretch/>
        </p:blipFill>
        <p:spPr>
          <a:xfrm>
            <a:off x="3889435" y="2505076"/>
            <a:ext cx="4967997" cy="2433600"/>
          </a:xfrm>
          <a:prstGeom prst="ellipse">
            <a:avLst/>
          </a:prstGeom>
          <a:ln w="38100">
            <a:noFill/>
          </a:ln>
          <a:scene3d>
            <a:camera prst="isometricLeftDown">
              <a:rot lat="0" lon="0" rev="0"/>
            </a:camera>
            <a:lightRig rig="threePt" dir="t"/>
          </a:scene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Texture Definition in Canonical Space</a:t>
            </a:r>
            <a:endParaRPr lang="fr-FR" dirty="0"/>
          </a:p>
        </p:txBody>
      </p:sp>
      <p:sp>
        <p:nvSpPr>
          <p:cNvPr id="66" name="Espace réservé du numéro de diapositive 3">
            <a:extLst>
              <a:ext uri="{FF2B5EF4-FFF2-40B4-BE49-F238E27FC236}">
                <a16:creationId xmlns:a16="http://schemas.microsoft.com/office/drawing/2014/main" id="{0C229422-10F2-432E-8392-02140D737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16</a:t>
            </a:fld>
            <a:endParaRPr lang="fr-FR"/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F94D1B55-D9D4-4F22-A7AC-E99CF21F9080}"/>
              </a:ext>
            </a:extLst>
          </p:cNvPr>
          <p:cNvCxnSpPr>
            <a:cxnSpLocks/>
          </p:cNvCxnSpPr>
          <p:nvPr/>
        </p:nvCxnSpPr>
        <p:spPr>
          <a:xfrm>
            <a:off x="3538561" y="3726943"/>
            <a:ext cx="566975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87DEE9C1-139E-4F5D-B42C-C92E53ED1C85}"/>
              </a:ext>
            </a:extLst>
          </p:cNvPr>
          <p:cNvCxnSpPr>
            <a:cxnSpLocks/>
          </p:cNvCxnSpPr>
          <p:nvPr/>
        </p:nvCxnSpPr>
        <p:spPr>
          <a:xfrm flipV="1">
            <a:off x="6373436" y="761247"/>
            <a:ext cx="0" cy="596022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lipse 77">
            <a:extLst>
              <a:ext uri="{FF2B5EF4-FFF2-40B4-BE49-F238E27FC236}">
                <a16:creationId xmlns:a16="http://schemas.microsoft.com/office/drawing/2014/main" id="{0C39309A-07EC-492F-918B-1DFC8E1F1F76}"/>
              </a:ext>
            </a:extLst>
          </p:cNvPr>
          <p:cNvSpPr/>
          <p:nvPr/>
        </p:nvSpPr>
        <p:spPr>
          <a:xfrm>
            <a:off x="3889436" y="2505076"/>
            <a:ext cx="4968000" cy="2433600"/>
          </a:xfrm>
          <a:prstGeom prst="ellipse">
            <a:avLst/>
          </a:prstGeom>
          <a:noFill/>
          <a:ln w="50800">
            <a:solidFill>
              <a:srgbClr val="668542"/>
            </a:solidFill>
          </a:ln>
          <a:effectLst>
            <a:outerShdw blurRad="152400" algn="ctr" rotWithShape="0">
              <a:prstClr val="black"/>
            </a:outerShdw>
          </a:effectLst>
          <a:scene3d>
            <a:camera prst="isometricLeftDown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4CEE12B0-E049-4A8E-8CCC-0F2865964F68}"/>
              </a:ext>
            </a:extLst>
          </p:cNvPr>
          <p:cNvSpPr txBox="1"/>
          <p:nvPr/>
        </p:nvSpPr>
        <p:spPr>
          <a:xfrm>
            <a:off x="633801" y="1310936"/>
            <a:ext cx="2721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</a:t>
            </a:r>
            <a:endParaRPr lang="fr-FR" sz="2400" dirty="0"/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1D006204-6827-4B75-991A-8FF44BB19868}"/>
              </a:ext>
            </a:extLst>
          </p:cNvPr>
          <p:cNvSpPr txBox="1"/>
          <p:nvPr/>
        </p:nvSpPr>
        <p:spPr>
          <a:xfrm>
            <a:off x="631360" y="220562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local axis-aligned</a:t>
            </a:r>
            <a:endParaRPr lang="fr-FR" sz="2400" dirty="0"/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F0D58A74-F697-4D5D-981D-7BA05124E8C5}"/>
              </a:ext>
            </a:extLst>
          </p:cNvPr>
          <p:cNvSpPr txBox="1"/>
          <p:nvPr/>
        </p:nvSpPr>
        <p:spPr>
          <a:xfrm>
            <a:off x="631360" y="1750657"/>
            <a:ext cx="322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 centered</a:t>
            </a:r>
            <a:endParaRPr lang="fr-FR" sz="2400" dirty="0"/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67E27908-DFE2-41E3-9E2F-392550B5EFDD}"/>
              </a:ext>
            </a:extLst>
          </p:cNvPr>
          <p:cNvSpPr txBox="1"/>
          <p:nvPr/>
        </p:nvSpPr>
        <p:spPr>
          <a:xfrm>
            <a:off x="631360" y="266609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gaussian canonical space</a:t>
            </a:r>
            <a:endParaRPr lang="fr-FR" sz="2400" b="1" u="sng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77AC93F-6ACD-46FE-82FF-E60F4264F7AF}"/>
              </a:ext>
            </a:extLst>
          </p:cNvPr>
          <p:cNvCxnSpPr>
            <a:cxnSpLocks/>
          </p:cNvCxnSpPr>
          <p:nvPr/>
        </p:nvCxnSpPr>
        <p:spPr>
          <a:xfrm>
            <a:off x="174849" y="2418069"/>
            <a:ext cx="395676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A20A79BD-60E1-4ED4-B516-F6ECE6C5E3D0}"/>
              </a:ext>
            </a:extLst>
          </p:cNvPr>
          <p:cNvSpPr txBox="1"/>
          <p:nvPr/>
        </p:nvSpPr>
        <p:spPr>
          <a:xfrm>
            <a:off x="520632" y="4340681"/>
            <a:ext cx="294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Texture stretching!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766206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C337F48-18EB-4432-8E44-A514AF4A763F}"/>
              </a:ext>
            </a:extLst>
          </p:cNvPr>
          <p:cNvCxnSpPr>
            <a:cxnSpLocks/>
          </p:cNvCxnSpPr>
          <p:nvPr/>
        </p:nvCxnSpPr>
        <p:spPr>
          <a:xfrm flipH="1">
            <a:off x="4577370" y="2819400"/>
            <a:ext cx="3323009" cy="192405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B61F5367-DBAF-48E7-B8B6-239972F16F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8" t="26031" r="25428" b="25599"/>
          <a:stretch/>
        </p:blipFill>
        <p:spPr>
          <a:xfrm>
            <a:off x="3889435" y="2494190"/>
            <a:ext cx="4967997" cy="2433600"/>
          </a:xfrm>
          <a:prstGeom prst="ellipse">
            <a:avLst/>
          </a:prstGeom>
          <a:ln w="38100">
            <a:noFill/>
          </a:ln>
          <a:scene3d>
            <a:camera prst="isometricLeftDown"/>
            <a:lightRig rig="threePt" dir="t"/>
          </a:scene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Texture Definition in Canonical Space</a:t>
            </a:r>
            <a:endParaRPr lang="fr-FR" dirty="0"/>
          </a:p>
        </p:txBody>
      </p:sp>
      <p:sp>
        <p:nvSpPr>
          <p:cNvPr id="66" name="Espace réservé du numéro de diapositive 3">
            <a:extLst>
              <a:ext uri="{FF2B5EF4-FFF2-40B4-BE49-F238E27FC236}">
                <a16:creationId xmlns:a16="http://schemas.microsoft.com/office/drawing/2014/main" id="{0C229422-10F2-432E-8392-02140D737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17</a:t>
            </a:fld>
            <a:endParaRPr lang="fr-FR"/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F94D1B55-D9D4-4F22-A7AC-E99CF21F9080}"/>
              </a:ext>
            </a:extLst>
          </p:cNvPr>
          <p:cNvCxnSpPr>
            <a:cxnSpLocks/>
          </p:cNvCxnSpPr>
          <p:nvPr/>
        </p:nvCxnSpPr>
        <p:spPr>
          <a:xfrm>
            <a:off x="3538561" y="3726943"/>
            <a:ext cx="566975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87DEE9C1-139E-4F5D-B42C-C92E53ED1C85}"/>
              </a:ext>
            </a:extLst>
          </p:cNvPr>
          <p:cNvCxnSpPr>
            <a:cxnSpLocks/>
          </p:cNvCxnSpPr>
          <p:nvPr/>
        </p:nvCxnSpPr>
        <p:spPr>
          <a:xfrm flipV="1">
            <a:off x="6373436" y="761247"/>
            <a:ext cx="0" cy="596022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lipse 77">
            <a:extLst>
              <a:ext uri="{FF2B5EF4-FFF2-40B4-BE49-F238E27FC236}">
                <a16:creationId xmlns:a16="http://schemas.microsoft.com/office/drawing/2014/main" id="{0C39309A-07EC-492F-918B-1DFC8E1F1F76}"/>
              </a:ext>
            </a:extLst>
          </p:cNvPr>
          <p:cNvSpPr/>
          <p:nvPr/>
        </p:nvSpPr>
        <p:spPr>
          <a:xfrm>
            <a:off x="3889436" y="2505076"/>
            <a:ext cx="4968000" cy="2433600"/>
          </a:xfrm>
          <a:prstGeom prst="ellipse">
            <a:avLst/>
          </a:prstGeom>
          <a:noFill/>
          <a:ln w="50800">
            <a:solidFill>
              <a:srgbClr val="668542"/>
            </a:solidFill>
          </a:ln>
          <a:effectLst>
            <a:outerShdw blurRad="152400" algn="ctr" rotWithShape="0">
              <a:prstClr val="black"/>
            </a:outerShdw>
          </a:effectLst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4CEE12B0-E049-4A8E-8CCC-0F2865964F68}"/>
              </a:ext>
            </a:extLst>
          </p:cNvPr>
          <p:cNvSpPr txBox="1"/>
          <p:nvPr/>
        </p:nvSpPr>
        <p:spPr>
          <a:xfrm>
            <a:off x="633801" y="1310936"/>
            <a:ext cx="2721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</a:t>
            </a:r>
            <a:endParaRPr lang="fr-FR" sz="2400" dirty="0"/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1D006204-6827-4B75-991A-8FF44BB19868}"/>
              </a:ext>
            </a:extLst>
          </p:cNvPr>
          <p:cNvSpPr txBox="1"/>
          <p:nvPr/>
        </p:nvSpPr>
        <p:spPr>
          <a:xfrm>
            <a:off x="631360" y="220562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local axis-aligned</a:t>
            </a:r>
            <a:endParaRPr lang="fr-FR" sz="2400" dirty="0"/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F0D58A74-F697-4D5D-981D-7BA05124E8C5}"/>
              </a:ext>
            </a:extLst>
          </p:cNvPr>
          <p:cNvSpPr txBox="1"/>
          <p:nvPr/>
        </p:nvSpPr>
        <p:spPr>
          <a:xfrm>
            <a:off x="631360" y="1750657"/>
            <a:ext cx="322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 centered</a:t>
            </a:r>
            <a:endParaRPr lang="fr-FR" sz="2400" dirty="0"/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67E27908-DFE2-41E3-9E2F-392550B5EFDD}"/>
              </a:ext>
            </a:extLst>
          </p:cNvPr>
          <p:cNvSpPr txBox="1"/>
          <p:nvPr/>
        </p:nvSpPr>
        <p:spPr>
          <a:xfrm>
            <a:off x="631360" y="266609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gaussian canonical space</a:t>
            </a:r>
            <a:endParaRPr lang="fr-FR" sz="2400" b="1" u="sng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1DB517E-B46B-4AFA-A2F4-AA0C63A661DB}"/>
              </a:ext>
            </a:extLst>
          </p:cNvPr>
          <p:cNvCxnSpPr>
            <a:cxnSpLocks/>
          </p:cNvCxnSpPr>
          <p:nvPr/>
        </p:nvCxnSpPr>
        <p:spPr>
          <a:xfrm>
            <a:off x="174849" y="1998969"/>
            <a:ext cx="395676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A69CE35-4350-4ADE-A003-F2AE94535FB3}"/>
              </a:ext>
            </a:extLst>
          </p:cNvPr>
          <p:cNvCxnSpPr>
            <a:cxnSpLocks/>
          </p:cNvCxnSpPr>
          <p:nvPr/>
        </p:nvCxnSpPr>
        <p:spPr>
          <a:xfrm flipH="1">
            <a:off x="5632218" y="3701116"/>
            <a:ext cx="750095" cy="4335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1E2BE55-12F7-4A31-A10F-2F7EC014D099}"/>
              </a:ext>
            </a:extLst>
          </p:cNvPr>
          <p:cNvCxnSpPr>
            <a:cxnSpLocks/>
          </p:cNvCxnSpPr>
          <p:nvPr/>
        </p:nvCxnSpPr>
        <p:spPr>
          <a:xfrm flipH="1">
            <a:off x="5416379" y="4134644"/>
            <a:ext cx="209935" cy="121554"/>
          </a:xfrm>
          <a:prstGeom prst="straightConnector1">
            <a:avLst/>
          </a:prstGeom>
          <a:ln w="349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49061088-E651-42AD-97E8-6047E7653151}"/>
              </a:ext>
            </a:extLst>
          </p:cNvPr>
          <p:cNvSpPr txBox="1"/>
          <p:nvPr/>
        </p:nvSpPr>
        <p:spPr>
          <a:xfrm>
            <a:off x="520632" y="4340681"/>
            <a:ext cx="294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Texture stretching!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943474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7FE3B25-AF27-49E8-A823-EC35C113E4A3}"/>
              </a:ext>
            </a:extLst>
          </p:cNvPr>
          <p:cNvCxnSpPr>
            <a:cxnSpLocks/>
          </p:cNvCxnSpPr>
          <p:nvPr/>
        </p:nvCxnSpPr>
        <p:spPr>
          <a:xfrm flipH="1">
            <a:off x="4577370" y="2819400"/>
            <a:ext cx="3323009" cy="192405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Texture Definition in Canonical Space</a:t>
            </a:r>
            <a:endParaRPr lang="fr-FR" dirty="0"/>
          </a:p>
        </p:txBody>
      </p:sp>
      <p:sp>
        <p:nvSpPr>
          <p:cNvPr id="66" name="Espace réservé du numéro de diapositive 3">
            <a:extLst>
              <a:ext uri="{FF2B5EF4-FFF2-40B4-BE49-F238E27FC236}">
                <a16:creationId xmlns:a16="http://schemas.microsoft.com/office/drawing/2014/main" id="{0C229422-10F2-432E-8392-02140D737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18</a:t>
            </a:fld>
            <a:endParaRPr lang="fr-FR"/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F94D1B55-D9D4-4F22-A7AC-E99CF21F9080}"/>
              </a:ext>
            </a:extLst>
          </p:cNvPr>
          <p:cNvCxnSpPr>
            <a:cxnSpLocks/>
          </p:cNvCxnSpPr>
          <p:nvPr/>
        </p:nvCxnSpPr>
        <p:spPr>
          <a:xfrm>
            <a:off x="3538561" y="3726943"/>
            <a:ext cx="566975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970FAC96-D783-4837-A7A4-F8B3221594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8" t="26031" r="25428" b="25599"/>
          <a:stretch/>
        </p:blipFill>
        <p:spPr>
          <a:xfrm>
            <a:off x="5490000" y="1144800"/>
            <a:ext cx="4967997" cy="2433600"/>
          </a:xfrm>
          <a:prstGeom prst="ellipse">
            <a:avLst/>
          </a:prstGeom>
          <a:ln w="38100">
            <a:noFill/>
          </a:ln>
          <a:scene3d>
            <a:camera prst="isometricLeftDown"/>
            <a:lightRig rig="threePt" dir="t"/>
          </a:scene3d>
        </p:spPr>
      </p:pic>
      <p:sp>
        <p:nvSpPr>
          <p:cNvPr id="78" name="Ellipse 77">
            <a:extLst>
              <a:ext uri="{FF2B5EF4-FFF2-40B4-BE49-F238E27FC236}">
                <a16:creationId xmlns:a16="http://schemas.microsoft.com/office/drawing/2014/main" id="{0C39309A-07EC-492F-918B-1DFC8E1F1F76}"/>
              </a:ext>
            </a:extLst>
          </p:cNvPr>
          <p:cNvSpPr/>
          <p:nvPr/>
        </p:nvSpPr>
        <p:spPr>
          <a:xfrm>
            <a:off x="5490000" y="1144800"/>
            <a:ext cx="4968000" cy="2433600"/>
          </a:xfrm>
          <a:prstGeom prst="ellipse">
            <a:avLst/>
          </a:prstGeom>
          <a:noFill/>
          <a:ln w="50800">
            <a:solidFill>
              <a:srgbClr val="668542"/>
            </a:solidFill>
          </a:ln>
          <a:effectLst>
            <a:outerShdw blurRad="152400" algn="ctr" rotWithShape="0">
              <a:prstClr val="black"/>
            </a:outerShdw>
          </a:effectLst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87DEE9C1-139E-4F5D-B42C-C92E53ED1C85}"/>
              </a:ext>
            </a:extLst>
          </p:cNvPr>
          <p:cNvCxnSpPr>
            <a:cxnSpLocks/>
          </p:cNvCxnSpPr>
          <p:nvPr/>
        </p:nvCxnSpPr>
        <p:spPr>
          <a:xfrm flipV="1">
            <a:off x="6373436" y="761247"/>
            <a:ext cx="0" cy="596022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ZoneTexte 81">
            <a:extLst>
              <a:ext uri="{FF2B5EF4-FFF2-40B4-BE49-F238E27FC236}">
                <a16:creationId xmlns:a16="http://schemas.microsoft.com/office/drawing/2014/main" id="{4CEE12B0-E049-4A8E-8CCC-0F2865964F68}"/>
              </a:ext>
            </a:extLst>
          </p:cNvPr>
          <p:cNvSpPr txBox="1"/>
          <p:nvPr/>
        </p:nvSpPr>
        <p:spPr>
          <a:xfrm>
            <a:off x="633801" y="1310936"/>
            <a:ext cx="2721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</a:t>
            </a:r>
            <a:endParaRPr lang="fr-FR" sz="2400" dirty="0"/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1D006204-6827-4B75-991A-8FF44BB19868}"/>
              </a:ext>
            </a:extLst>
          </p:cNvPr>
          <p:cNvSpPr txBox="1"/>
          <p:nvPr/>
        </p:nvSpPr>
        <p:spPr>
          <a:xfrm>
            <a:off x="631360" y="220562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local axis-aligned</a:t>
            </a:r>
            <a:endParaRPr lang="fr-FR" sz="2400" dirty="0"/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F0D58A74-F697-4D5D-981D-7BA05124E8C5}"/>
              </a:ext>
            </a:extLst>
          </p:cNvPr>
          <p:cNvSpPr txBox="1"/>
          <p:nvPr/>
        </p:nvSpPr>
        <p:spPr>
          <a:xfrm>
            <a:off x="631360" y="1750657"/>
            <a:ext cx="322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 centered</a:t>
            </a:r>
            <a:endParaRPr lang="fr-FR" sz="2400" dirty="0"/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67E27908-DFE2-41E3-9E2F-392550B5EFDD}"/>
              </a:ext>
            </a:extLst>
          </p:cNvPr>
          <p:cNvSpPr txBox="1"/>
          <p:nvPr/>
        </p:nvSpPr>
        <p:spPr>
          <a:xfrm>
            <a:off x="631360" y="266609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gaussian canonical space</a:t>
            </a:r>
            <a:endParaRPr lang="fr-FR" sz="2400" b="1" u="sng" dirty="0"/>
          </a:p>
        </p:txBody>
      </p: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132766EA-A3AC-4846-99E5-5A4BB9969A5C}"/>
              </a:ext>
            </a:extLst>
          </p:cNvPr>
          <p:cNvCxnSpPr>
            <a:cxnSpLocks/>
          </p:cNvCxnSpPr>
          <p:nvPr/>
        </p:nvCxnSpPr>
        <p:spPr>
          <a:xfrm>
            <a:off x="174849" y="1541769"/>
            <a:ext cx="395676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FBE3117-3CBC-4E33-BC1F-439CE992DA01}"/>
              </a:ext>
            </a:extLst>
          </p:cNvPr>
          <p:cNvCxnSpPr>
            <a:cxnSpLocks/>
          </p:cNvCxnSpPr>
          <p:nvPr/>
        </p:nvCxnSpPr>
        <p:spPr>
          <a:xfrm flipH="1">
            <a:off x="7232418" y="2321311"/>
            <a:ext cx="750095" cy="4335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00B11EFD-1C09-41DB-AAD0-39DA1FB94B92}"/>
              </a:ext>
            </a:extLst>
          </p:cNvPr>
          <p:cNvSpPr txBox="1"/>
          <p:nvPr/>
        </p:nvSpPr>
        <p:spPr>
          <a:xfrm>
            <a:off x="520632" y="4340681"/>
            <a:ext cx="294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Texture stretching!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777610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7FE3B25-AF27-49E8-A823-EC35C113E4A3}"/>
              </a:ext>
            </a:extLst>
          </p:cNvPr>
          <p:cNvCxnSpPr>
            <a:cxnSpLocks/>
          </p:cNvCxnSpPr>
          <p:nvPr/>
        </p:nvCxnSpPr>
        <p:spPr>
          <a:xfrm flipH="1">
            <a:off x="4577370" y="2819400"/>
            <a:ext cx="3323009" cy="192405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Texture Definition in Canonical Space</a:t>
            </a:r>
            <a:endParaRPr lang="fr-FR" dirty="0"/>
          </a:p>
        </p:txBody>
      </p:sp>
      <p:sp>
        <p:nvSpPr>
          <p:cNvPr id="66" name="Espace réservé du numéro de diapositive 3">
            <a:extLst>
              <a:ext uri="{FF2B5EF4-FFF2-40B4-BE49-F238E27FC236}">
                <a16:creationId xmlns:a16="http://schemas.microsoft.com/office/drawing/2014/main" id="{0C229422-10F2-432E-8392-02140D737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19</a:t>
            </a:fld>
            <a:endParaRPr lang="fr-FR"/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F94D1B55-D9D4-4F22-A7AC-E99CF21F9080}"/>
              </a:ext>
            </a:extLst>
          </p:cNvPr>
          <p:cNvCxnSpPr>
            <a:cxnSpLocks/>
          </p:cNvCxnSpPr>
          <p:nvPr/>
        </p:nvCxnSpPr>
        <p:spPr>
          <a:xfrm>
            <a:off x="3538561" y="3726943"/>
            <a:ext cx="566975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970FAC96-D783-4837-A7A4-F8B3221594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8" t="26031" r="25428" b="25599"/>
          <a:stretch/>
        </p:blipFill>
        <p:spPr>
          <a:xfrm>
            <a:off x="3084756" y="1144800"/>
            <a:ext cx="9778486" cy="2433600"/>
          </a:xfrm>
          <a:prstGeom prst="ellipse">
            <a:avLst/>
          </a:prstGeom>
          <a:ln w="38100">
            <a:noFill/>
          </a:ln>
          <a:scene3d>
            <a:camera prst="isometricLeftDown"/>
            <a:lightRig rig="threePt" dir="t"/>
          </a:scene3d>
        </p:spPr>
      </p:pic>
      <p:sp>
        <p:nvSpPr>
          <p:cNvPr id="78" name="Ellipse 77">
            <a:extLst>
              <a:ext uri="{FF2B5EF4-FFF2-40B4-BE49-F238E27FC236}">
                <a16:creationId xmlns:a16="http://schemas.microsoft.com/office/drawing/2014/main" id="{0C39309A-07EC-492F-918B-1DFC8E1F1F76}"/>
              </a:ext>
            </a:extLst>
          </p:cNvPr>
          <p:cNvSpPr/>
          <p:nvPr/>
        </p:nvSpPr>
        <p:spPr>
          <a:xfrm>
            <a:off x="3084755" y="1144800"/>
            <a:ext cx="9778490" cy="2433600"/>
          </a:xfrm>
          <a:prstGeom prst="ellipse">
            <a:avLst/>
          </a:prstGeom>
          <a:noFill/>
          <a:ln w="50800">
            <a:solidFill>
              <a:srgbClr val="668542"/>
            </a:solidFill>
          </a:ln>
          <a:effectLst>
            <a:outerShdw blurRad="152400" algn="ctr" rotWithShape="0">
              <a:prstClr val="black"/>
            </a:outerShdw>
          </a:effectLst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87DEE9C1-139E-4F5D-B42C-C92E53ED1C85}"/>
              </a:ext>
            </a:extLst>
          </p:cNvPr>
          <p:cNvCxnSpPr>
            <a:cxnSpLocks/>
          </p:cNvCxnSpPr>
          <p:nvPr/>
        </p:nvCxnSpPr>
        <p:spPr>
          <a:xfrm flipV="1">
            <a:off x="6373436" y="761247"/>
            <a:ext cx="0" cy="596022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ZoneTexte 81">
            <a:extLst>
              <a:ext uri="{FF2B5EF4-FFF2-40B4-BE49-F238E27FC236}">
                <a16:creationId xmlns:a16="http://schemas.microsoft.com/office/drawing/2014/main" id="{4CEE12B0-E049-4A8E-8CCC-0F2865964F68}"/>
              </a:ext>
            </a:extLst>
          </p:cNvPr>
          <p:cNvSpPr txBox="1"/>
          <p:nvPr/>
        </p:nvSpPr>
        <p:spPr>
          <a:xfrm>
            <a:off x="633801" y="1310936"/>
            <a:ext cx="2721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</a:t>
            </a:r>
            <a:endParaRPr lang="fr-FR" sz="2400" dirty="0"/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1D006204-6827-4B75-991A-8FF44BB19868}"/>
              </a:ext>
            </a:extLst>
          </p:cNvPr>
          <p:cNvSpPr txBox="1"/>
          <p:nvPr/>
        </p:nvSpPr>
        <p:spPr>
          <a:xfrm>
            <a:off x="631360" y="220562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local axis-aligned</a:t>
            </a:r>
            <a:endParaRPr lang="fr-FR" sz="2400" dirty="0"/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F0D58A74-F697-4D5D-981D-7BA05124E8C5}"/>
              </a:ext>
            </a:extLst>
          </p:cNvPr>
          <p:cNvSpPr txBox="1"/>
          <p:nvPr/>
        </p:nvSpPr>
        <p:spPr>
          <a:xfrm>
            <a:off x="631360" y="1750657"/>
            <a:ext cx="322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 centered</a:t>
            </a:r>
            <a:endParaRPr lang="fr-FR" sz="2400" dirty="0"/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67E27908-DFE2-41E3-9E2F-392550B5EFDD}"/>
              </a:ext>
            </a:extLst>
          </p:cNvPr>
          <p:cNvSpPr txBox="1"/>
          <p:nvPr/>
        </p:nvSpPr>
        <p:spPr>
          <a:xfrm>
            <a:off x="631360" y="266609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gaussian canonical space</a:t>
            </a:r>
            <a:endParaRPr lang="fr-FR" sz="2400" b="1" u="sng" dirty="0"/>
          </a:p>
        </p:txBody>
      </p: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132766EA-A3AC-4846-99E5-5A4BB9969A5C}"/>
              </a:ext>
            </a:extLst>
          </p:cNvPr>
          <p:cNvCxnSpPr>
            <a:cxnSpLocks/>
          </p:cNvCxnSpPr>
          <p:nvPr/>
        </p:nvCxnSpPr>
        <p:spPr>
          <a:xfrm>
            <a:off x="174849" y="1541769"/>
            <a:ext cx="395676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FBE3117-3CBC-4E33-BC1F-439CE992DA01}"/>
              </a:ext>
            </a:extLst>
          </p:cNvPr>
          <p:cNvCxnSpPr>
            <a:cxnSpLocks/>
          </p:cNvCxnSpPr>
          <p:nvPr/>
        </p:nvCxnSpPr>
        <p:spPr>
          <a:xfrm flipH="1">
            <a:off x="7232418" y="2321311"/>
            <a:ext cx="750095" cy="4335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A4156D93-6C93-4209-953D-E682EAFCD566}"/>
              </a:ext>
            </a:extLst>
          </p:cNvPr>
          <p:cNvSpPr txBox="1"/>
          <p:nvPr/>
        </p:nvSpPr>
        <p:spPr>
          <a:xfrm>
            <a:off x="520632" y="4340681"/>
            <a:ext cx="294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Texture stretching!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872606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99B238DD-C5CB-4F97-998A-DF1D8CF8B4BE}"/>
              </a:ext>
            </a:extLst>
          </p:cNvPr>
          <p:cNvCxnSpPr>
            <a:cxnSpLocks/>
          </p:cNvCxnSpPr>
          <p:nvPr/>
        </p:nvCxnSpPr>
        <p:spPr>
          <a:xfrm>
            <a:off x="1283216" y="1681516"/>
            <a:ext cx="51895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2B2EE95-457F-4859-8654-6B3A8A092599}"/>
              </a:ext>
            </a:extLst>
          </p:cNvPr>
          <p:cNvGrpSpPr/>
          <p:nvPr/>
        </p:nvGrpSpPr>
        <p:grpSpPr>
          <a:xfrm>
            <a:off x="1291771" y="1597466"/>
            <a:ext cx="5589637" cy="163187"/>
            <a:chOff x="381144" y="2462170"/>
            <a:chExt cx="5589637" cy="16318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29AF637-4E03-4416-B5DB-C2D4B105235A}"/>
                </a:ext>
              </a:extLst>
            </p:cNvPr>
            <p:cNvSpPr/>
            <p:nvPr/>
          </p:nvSpPr>
          <p:spPr>
            <a:xfrm>
              <a:off x="381144" y="2462170"/>
              <a:ext cx="5589637" cy="163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FE521668-4944-4B81-949B-F16E34B19942}"/>
                </a:ext>
              </a:extLst>
            </p:cNvPr>
            <p:cNvCxnSpPr>
              <a:cxnSpLocks/>
            </p:cNvCxnSpPr>
            <p:nvPr/>
          </p:nvCxnSpPr>
          <p:spPr>
            <a:xfrm>
              <a:off x="458975" y="2542776"/>
              <a:ext cx="720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re 9">
            <a:extLst>
              <a:ext uri="{FF2B5EF4-FFF2-40B4-BE49-F238E27FC236}">
                <a16:creationId xmlns:a16="http://schemas.microsoft.com/office/drawing/2014/main" id="{17F76DA9-7AED-4571-81D7-83907AA23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– 3D Gaussian Splatting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1514E1-6328-43D9-B0A8-A0D899F62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6585-2D6E-4F86-8370-6BD11FB09B95}" type="slidenum">
              <a:rPr lang="fr-FR" smtClean="0"/>
              <a:pPr/>
              <a:t>2</a:t>
            </a:fld>
            <a:endParaRPr lang="fr-FR"/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37B2B003-B22C-4B5C-9592-1D7CBB7E0496}"/>
              </a:ext>
            </a:extLst>
          </p:cNvPr>
          <p:cNvGrpSpPr/>
          <p:nvPr/>
        </p:nvGrpSpPr>
        <p:grpSpPr>
          <a:xfrm>
            <a:off x="585952" y="811337"/>
            <a:ext cx="5168432" cy="2090202"/>
            <a:chOff x="1737811" y="3080599"/>
            <a:chExt cx="5168432" cy="2090202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7E8906E4-6A85-43DB-8188-6B9E3E3B8A68}"/>
                </a:ext>
              </a:extLst>
            </p:cNvPr>
            <p:cNvGrpSpPr/>
            <p:nvPr/>
          </p:nvGrpSpPr>
          <p:grpSpPr>
            <a:xfrm>
              <a:off x="1737811" y="3772978"/>
              <a:ext cx="694235" cy="355600"/>
              <a:chOff x="1222594" y="1925635"/>
              <a:chExt cx="694235" cy="355600"/>
            </a:xfrm>
            <a:solidFill>
              <a:schemeClr val="bg1"/>
            </a:solidFill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C6B188F-4EF6-402F-82C1-6923CE2802F9}"/>
                  </a:ext>
                </a:extLst>
              </p:cNvPr>
              <p:cNvSpPr/>
              <p:nvPr/>
            </p:nvSpPr>
            <p:spPr>
              <a:xfrm>
                <a:off x="1222594" y="1925635"/>
                <a:ext cx="389434" cy="35560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" name="Triangle isocèle 21">
                <a:extLst>
                  <a:ext uri="{FF2B5EF4-FFF2-40B4-BE49-F238E27FC236}">
                    <a16:creationId xmlns:a16="http://schemas.microsoft.com/office/drawing/2014/main" id="{C5F17049-3ED0-45B2-9F0D-DFA79BBEFDD2}"/>
                  </a:ext>
                </a:extLst>
              </p:cNvPr>
              <p:cNvSpPr/>
              <p:nvPr/>
            </p:nvSpPr>
            <p:spPr>
              <a:xfrm rot="16200000">
                <a:off x="1595297" y="1959703"/>
                <a:ext cx="355599" cy="287464"/>
              </a:xfrm>
              <a:prstGeom prst="triangl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9" name="Organigramme : Connecteur 18">
              <a:extLst>
                <a:ext uri="{FF2B5EF4-FFF2-40B4-BE49-F238E27FC236}">
                  <a16:creationId xmlns:a16="http://schemas.microsoft.com/office/drawing/2014/main" id="{5F529EAF-D6DF-4DCE-B302-542E0849AA10}"/>
                </a:ext>
              </a:extLst>
            </p:cNvPr>
            <p:cNvSpPr/>
            <p:nvPr/>
          </p:nvSpPr>
          <p:spPr>
            <a:xfrm rot="18255451">
              <a:off x="4596055" y="3287671"/>
              <a:ext cx="1149122" cy="905545"/>
            </a:xfrm>
            <a:prstGeom prst="flowChartConnector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46000">
                  <a:schemeClr val="accent1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" name="Organigramme : Connecteur 25">
              <a:extLst>
                <a:ext uri="{FF2B5EF4-FFF2-40B4-BE49-F238E27FC236}">
                  <a16:creationId xmlns:a16="http://schemas.microsoft.com/office/drawing/2014/main" id="{E2CF14E5-12E6-45F1-B3E4-5A9962B271F7}"/>
                </a:ext>
              </a:extLst>
            </p:cNvPr>
            <p:cNvSpPr/>
            <p:nvPr/>
          </p:nvSpPr>
          <p:spPr>
            <a:xfrm rot="21159396">
              <a:off x="5718546" y="3080599"/>
              <a:ext cx="389434" cy="1833242"/>
            </a:xfrm>
            <a:prstGeom prst="flowChartConnector">
              <a:avLst/>
            </a:prstGeom>
            <a:gradFill>
              <a:gsLst>
                <a:gs pos="100000">
                  <a:srgbClr val="B87479">
                    <a:alpha val="0"/>
                  </a:srgbClr>
                </a:gs>
                <a:gs pos="46000">
                  <a:srgbClr val="B87479"/>
                </a:gs>
              </a:gsLst>
              <a:path path="shape">
                <a:fillToRect l="50000" t="50000" r="50000" b="50000"/>
              </a:path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" name="Organigramme : Connecteur 26">
              <a:extLst>
                <a:ext uri="{FF2B5EF4-FFF2-40B4-BE49-F238E27FC236}">
                  <a16:creationId xmlns:a16="http://schemas.microsoft.com/office/drawing/2014/main" id="{6A0B17C5-BCB6-4133-A999-143FF8BFD82E}"/>
                </a:ext>
              </a:extLst>
            </p:cNvPr>
            <p:cNvSpPr/>
            <p:nvPr/>
          </p:nvSpPr>
          <p:spPr>
            <a:xfrm rot="7424301">
              <a:off x="3079275" y="3830300"/>
              <a:ext cx="2052480" cy="628522"/>
            </a:xfrm>
            <a:prstGeom prst="flowChartConnector">
              <a:avLst/>
            </a:prstGeom>
            <a:gradFill>
              <a:gsLst>
                <a:gs pos="100000">
                  <a:srgbClr val="F1AF83">
                    <a:alpha val="0"/>
                  </a:srgbClr>
                </a:gs>
                <a:gs pos="46000">
                  <a:srgbClr val="F1AF83"/>
                </a:gs>
              </a:gsLst>
              <a:path path="shape">
                <a:fillToRect l="50000" t="50000" r="50000" b="50000"/>
              </a:path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Organigramme : Connecteur 27">
              <a:extLst>
                <a:ext uri="{FF2B5EF4-FFF2-40B4-BE49-F238E27FC236}">
                  <a16:creationId xmlns:a16="http://schemas.microsoft.com/office/drawing/2014/main" id="{C1578228-F461-41AB-97C9-7CCAA0298858}"/>
                </a:ext>
              </a:extLst>
            </p:cNvPr>
            <p:cNvSpPr/>
            <p:nvPr/>
          </p:nvSpPr>
          <p:spPr>
            <a:xfrm rot="21208101">
              <a:off x="6222100" y="3300639"/>
              <a:ext cx="684143" cy="1300273"/>
            </a:xfrm>
            <a:prstGeom prst="flowChartConnector">
              <a:avLst/>
            </a:prstGeom>
            <a:gradFill>
              <a:gsLst>
                <a:gs pos="100000">
                  <a:srgbClr val="C709A3">
                    <a:alpha val="0"/>
                  </a:srgbClr>
                </a:gs>
                <a:gs pos="46000">
                  <a:srgbClr val="C709A3"/>
                </a:gs>
              </a:gsLst>
              <a:path path="shape">
                <a:fillToRect l="50000" t="50000" r="50000" b="50000"/>
              </a:path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Organigramme : Connecteur 28">
              <a:extLst>
                <a:ext uri="{FF2B5EF4-FFF2-40B4-BE49-F238E27FC236}">
                  <a16:creationId xmlns:a16="http://schemas.microsoft.com/office/drawing/2014/main" id="{77EB6522-24B0-4034-829B-C9ED74C3FB9B}"/>
                </a:ext>
              </a:extLst>
            </p:cNvPr>
            <p:cNvSpPr/>
            <p:nvPr/>
          </p:nvSpPr>
          <p:spPr>
            <a:xfrm rot="3116295">
              <a:off x="3408999" y="2792779"/>
              <a:ext cx="425518" cy="1678187"/>
            </a:xfrm>
            <a:prstGeom prst="flowChartConnector">
              <a:avLst/>
            </a:prstGeom>
            <a:gradFill flip="none" rotWithShape="1">
              <a:gsLst>
                <a:gs pos="100000">
                  <a:srgbClr val="29EB29">
                    <a:alpha val="0"/>
                  </a:srgbClr>
                </a:gs>
                <a:gs pos="30000">
                  <a:srgbClr val="29EB29"/>
                </a:gs>
              </a:gsLst>
              <a:path path="shape">
                <a:fillToRect l="50000" t="50000" r="50000" b="50000"/>
              </a:path>
              <a:tileRect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4" name="Organigramme : Connecteur 33">
            <a:extLst>
              <a:ext uri="{FF2B5EF4-FFF2-40B4-BE49-F238E27FC236}">
                <a16:creationId xmlns:a16="http://schemas.microsoft.com/office/drawing/2014/main" id="{AB7F080C-E0F2-4D46-B924-717E031F2C49}"/>
              </a:ext>
            </a:extLst>
          </p:cNvPr>
          <p:cNvSpPr/>
          <p:nvPr/>
        </p:nvSpPr>
        <p:spPr>
          <a:xfrm>
            <a:off x="2000955" y="1591514"/>
            <a:ext cx="180000" cy="180000"/>
          </a:xfrm>
          <a:prstGeom prst="flowChartConnector">
            <a:avLst/>
          </a:prstGeom>
          <a:solidFill>
            <a:srgbClr val="65F16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Organigramme : Connecteur 35">
            <a:extLst>
              <a:ext uri="{FF2B5EF4-FFF2-40B4-BE49-F238E27FC236}">
                <a16:creationId xmlns:a16="http://schemas.microsoft.com/office/drawing/2014/main" id="{7F2D07C9-2497-4B12-89E6-E87C0FA875C4}"/>
              </a:ext>
            </a:extLst>
          </p:cNvPr>
          <p:cNvSpPr/>
          <p:nvPr/>
        </p:nvSpPr>
        <p:spPr>
          <a:xfrm>
            <a:off x="2938304" y="1591514"/>
            <a:ext cx="180000" cy="180000"/>
          </a:xfrm>
          <a:prstGeom prst="flowChartConnector">
            <a:avLst/>
          </a:prstGeom>
          <a:solidFill>
            <a:srgbClr val="F1AF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Organigramme : Connecteur 36">
            <a:extLst>
              <a:ext uri="{FF2B5EF4-FFF2-40B4-BE49-F238E27FC236}">
                <a16:creationId xmlns:a16="http://schemas.microsoft.com/office/drawing/2014/main" id="{74DB3071-2055-438C-8494-865FCE040716}"/>
              </a:ext>
            </a:extLst>
          </p:cNvPr>
          <p:cNvSpPr/>
          <p:nvPr/>
        </p:nvSpPr>
        <p:spPr>
          <a:xfrm>
            <a:off x="3884799" y="1565016"/>
            <a:ext cx="180000" cy="180000"/>
          </a:xfrm>
          <a:prstGeom prst="flowChartConnector">
            <a:avLst/>
          </a:prstGeom>
          <a:solidFill>
            <a:srgbClr val="B5C7E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Organigramme : Connecteur 37">
            <a:extLst>
              <a:ext uri="{FF2B5EF4-FFF2-40B4-BE49-F238E27FC236}">
                <a16:creationId xmlns:a16="http://schemas.microsoft.com/office/drawing/2014/main" id="{4D27EB64-1F37-468F-B1AA-54996AD72EA7}"/>
              </a:ext>
            </a:extLst>
          </p:cNvPr>
          <p:cNvSpPr/>
          <p:nvPr/>
        </p:nvSpPr>
        <p:spPr>
          <a:xfrm>
            <a:off x="4685789" y="1591514"/>
            <a:ext cx="180000" cy="180000"/>
          </a:xfrm>
          <a:prstGeom prst="flowChartConnector">
            <a:avLst/>
          </a:prstGeom>
          <a:solidFill>
            <a:srgbClr val="BB7A7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Organigramme : Connecteur 38">
            <a:extLst>
              <a:ext uri="{FF2B5EF4-FFF2-40B4-BE49-F238E27FC236}">
                <a16:creationId xmlns:a16="http://schemas.microsoft.com/office/drawing/2014/main" id="{8DDAFF2C-845C-4299-B941-97CFA4E77C76}"/>
              </a:ext>
            </a:extLst>
          </p:cNvPr>
          <p:cNvSpPr/>
          <p:nvPr/>
        </p:nvSpPr>
        <p:spPr>
          <a:xfrm>
            <a:off x="5274940" y="1591514"/>
            <a:ext cx="180000" cy="180000"/>
          </a:xfrm>
          <a:prstGeom prst="flowChartConnector">
            <a:avLst/>
          </a:prstGeom>
          <a:solidFill>
            <a:srgbClr val="C709A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9B09827D-E51B-4FCB-B2BA-471F88C72634}"/>
              </a:ext>
            </a:extLst>
          </p:cNvPr>
          <p:cNvSpPr txBox="1"/>
          <p:nvPr/>
        </p:nvSpPr>
        <p:spPr>
          <a:xfrm>
            <a:off x="441737" y="6568501"/>
            <a:ext cx="6236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[</a:t>
            </a:r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Kerbl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B. et al. 2023]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3D Gaussian Splatting for Real-Time Radiance Field Rendering</a:t>
            </a:r>
            <a:endParaRPr lang="fr-FR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4685CA6C-6CF1-48BD-8E44-1C1036715FB5}"/>
              </a:ext>
            </a:extLst>
          </p:cNvPr>
          <p:cNvGrpSpPr/>
          <p:nvPr/>
        </p:nvGrpSpPr>
        <p:grpSpPr>
          <a:xfrm>
            <a:off x="7413259" y="901352"/>
            <a:ext cx="2922997" cy="2301689"/>
            <a:chOff x="8331259" y="926870"/>
            <a:chExt cx="3469957" cy="2301689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4602E48F-5BDC-4B3C-87D3-5BC0FDE07176}"/>
                </a:ext>
              </a:extLst>
            </p:cNvPr>
            <p:cNvSpPr txBox="1"/>
            <p:nvPr/>
          </p:nvSpPr>
          <p:spPr>
            <a:xfrm>
              <a:off x="8345011" y="1289567"/>
              <a:ext cx="285369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position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scales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rotation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opacity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view dependent color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C5BA87CB-8EE5-4D6C-A89F-782DDFD12D67}"/>
                </a:ext>
              </a:extLst>
            </p:cNvPr>
            <p:cNvSpPr txBox="1"/>
            <p:nvPr/>
          </p:nvSpPr>
          <p:spPr>
            <a:xfrm>
              <a:off x="8331259" y="926870"/>
              <a:ext cx="34699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Per primitive parameters</a:t>
              </a:r>
              <a:endParaRPr lang="fr-FR" sz="2000" dirty="0"/>
            </a:p>
          </p:txBody>
        </p:sp>
      </p:grpSp>
      <p:sp>
        <p:nvSpPr>
          <p:cNvPr id="42" name="Accolade fermante 41">
            <a:extLst>
              <a:ext uri="{FF2B5EF4-FFF2-40B4-BE49-F238E27FC236}">
                <a16:creationId xmlns:a16="http://schemas.microsoft.com/office/drawing/2014/main" id="{1C003DC5-8E44-4A5B-8186-A6BD779F2BA8}"/>
              </a:ext>
            </a:extLst>
          </p:cNvPr>
          <p:cNvSpPr/>
          <p:nvPr/>
        </p:nvSpPr>
        <p:spPr>
          <a:xfrm>
            <a:off x="9817303" y="1342475"/>
            <a:ext cx="394511" cy="1075257"/>
          </a:xfrm>
          <a:prstGeom prst="rightBrace">
            <a:avLst>
              <a:gd name="adj1" fmla="val 64625"/>
              <a:gd name="adj2" fmla="val 47172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6CA281B-CD08-4CFA-AD2E-59D8AABDF8D8}"/>
              </a:ext>
            </a:extLst>
          </p:cNvPr>
          <p:cNvSpPr txBox="1"/>
          <p:nvPr/>
        </p:nvSpPr>
        <p:spPr>
          <a:xfrm>
            <a:off x="10330177" y="1577338"/>
            <a:ext cx="1275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Geometry</a:t>
            </a:r>
          </a:p>
        </p:txBody>
      </p:sp>
      <p:sp>
        <p:nvSpPr>
          <p:cNvPr id="44" name="Accolade fermante 43">
            <a:extLst>
              <a:ext uri="{FF2B5EF4-FFF2-40B4-BE49-F238E27FC236}">
                <a16:creationId xmlns:a16="http://schemas.microsoft.com/office/drawing/2014/main" id="{417B367A-8FF5-4E9B-A0F7-EC2454C0AE46}"/>
              </a:ext>
            </a:extLst>
          </p:cNvPr>
          <p:cNvSpPr/>
          <p:nvPr/>
        </p:nvSpPr>
        <p:spPr>
          <a:xfrm>
            <a:off x="9817303" y="2528683"/>
            <a:ext cx="394511" cy="575424"/>
          </a:xfrm>
          <a:prstGeom prst="rightBrace">
            <a:avLst>
              <a:gd name="adj1" fmla="val 30318"/>
              <a:gd name="adj2" fmla="val 51092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9050E71-2EED-4349-8275-FFEC3CAD72C5}"/>
              </a:ext>
            </a:extLst>
          </p:cNvPr>
          <p:cNvSpPr txBox="1"/>
          <p:nvPr/>
        </p:nvSpPr>
        <p:spPr>
          <a:xfrm>
            <a:off x="10272818" y="2620681"/>
            <a:ext cx="1425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Appearance</a:t>
            </a:r>
          </a:p>
        </p:txBody>
      </p:sp>
      <p:cxnSp>
        <p:nvCxnSpPr>
          <p:cNvPr id="17" name="Connecteur : en arc 16">
            <a:extLst>
              <a:ext uri="{FF2B5EF4-FFF2-40B4-BE49-F238E27FC236}">
                <a16:creationId xmlns:a16="http://schemas.microsoft.com/office/drawing/2014/main" id="{DA49DFC7-9522-406A-8613-AE8E8561ECF1}"/>
              </a:ext>
            </a:extLst>
          </p:cNvPr>
          <p:cNvCxnSpPr>
            <a:cxnSpLocks/>
            <a:stCxn id="48" idx="0"/>
            <a:endCxn id="29" idx="4"/>
          </p:cNvCxnSpPr>
          <p:nvPr/>
        </p:nvCxnSpPr>
        <p:spPr>
          <a:xfrm rot="5400000" flipH="1" flipV="1">
            <a:off x="1100515" y="2054477"/>
            <a:ext cx="883283" cy="534170"/>
          </a:xfrm>
          <a:prstGeom prst="curvedConnector2">
            <a:avLst/>
          </a:prstGeom>
          <a:ln w="25400">
            <a:solidFill>
              <a:srgbClr val="FF5324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 : en arc 24">
            <a:extLst>
              <a:ext uri="{FF2B5EF4-FFF2-40B4-BE49-F238E27FC236}">
                <a16:creationId xmlns:a16="http://schemas.microsoft.com/office/drawing/2014/main" id="{44543C4C-B61C-43AE-9C29-F7C633F1C685}"/>
              </a:ext>
            </a:extLst>
          </p:cNvPr>
          <p:cNvCxnSpPr>
            <a:cxnSpLocks/>
            <a:stCxn id="48" idx="0"/>
            <a:endCxn id="27" idx="5"/>
          </p:cNvCxnSpPr>
          <p:nvPr/>
        </p:nvCxnSpPr>
        <p:spPr>
          <a:xfrm rot="5400000" flipH="1" flipV="1">
            <a:off x="1616513" y="2013885"/>
            <a:ext cx="407876" cy="1090761"/>
          </a:xfrm>
          <a:prstGeom prst="curvedConnector2">
            <a:avLst/>
          </a:prstGeom>
          <a:ln w="25400">
            <a:solidFill>
              <a:srgbClr val="FF5324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 : en arc 50">
            <a:extLst>
              <a:ext uri="{FF2B5EF4-FFF2-40B4-BE49-F238E27FC236}">
                <a16:creationId xmlns:a16="http://schemas.microsoft.com/office/drawing/2014/main" id="{05E2FF13-69E3-4D4B-89C4-7D19840F1B72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2425212" y="1946066"/>
            <a:ext cx="1270117" cy="1058370"/>
          </a:xfrm>
          <a:prstGeom prst="curvedConnector2">
            <a:avLst/>
          </a:prstGeom>
          <a:ln w="25400">
            <a:solidFill>
              <a:srgbClr val="FF5324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 : en arc 53">
            <a:extLst>
              <a:ext uri="{FF2B5EF4-FFF2-40B4-BE49-F238E27FC236}">
                <a16:creationId xmlns:a16="http://schemas.microsoft.com/office/drawing/2014/main" id="{57BD5297-1998-416F-B44F-83043D956801}"/>
              </a:ext>
            </a:extLst>
          </p:cNvPr>
          <p:cNvCxnSpPr>
            <a:cxnSpLocks/>
            <a:endCxn id="26" idx="3"/>
          </p:cNvCxnSpPr>
          <p:nvPr/>
        </p:nvCxnSpPr>
        <p:spPr>
          <a:xfrm flipV="1">
            <a:off x="2425212" y="2388389"/>
            <a:ext cx="2282479" cy="616047"/>
          </a:xfrm>
          <a:prstGeom prst="curvedConnector2">
            <a:avLst/>
          </a:prstGeom>
          <a:ln w="25400">
            <a:solidFill>
              <a:srgbClr val="FF5324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 : en arc 58">
            <a:extLst>
              <a:ext uri="{FF2B5EF4-FFF2-40B4-BE49-F238E27FC236}">
                <a16:creationId xmlns:a16="http://schemas.microsoft.com/office/drawing/2014/main" id="{992804AF-7C69-4EB5-8555-6DB065ABABE1}"/>
              </a:ext>
            </a:extLst>
          </p:cNvPr>
          <p:cNvCxnSpPr>
            <a:cxnSpLocks/>
            <a:endCxn id="28" idx="3"/>
          </p:cNvCxnSpPr>
          <p:nvPr/>
        </p:nvCxnSpPr>
        <p:spPr>
          <a:xfrm flipV="1">
            <a:off x="2412001" y="2165760"/>
            <a:ext cx="2812294" cy="838676"/>
          </a:xfrm>
          <a:prstGeom prst="curvedConnector2">
            <a:avLst/>
          </a:prstGeom>
          <a:ln w="25400">
            <a:solidFill>
              <a:srgbClr val="FF5324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3dgs_webpage_bicycle">
            <a:hlinkClick r:id="" action="ppaction://media"/>
            <a:extLst>
              <a:ext uri="{FF2B5EF4-FFF2-40B4-BE49-F238E27FC236}">
                <a16:creationId xmlns:a16="http://schemas.microsoft.com/office/drawing/2014/main" id="{651F760E-41E2-484C-89A2-3708CE08EB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2792" y="3383066"/>
            <a:ext cx="5285835" cy="2973283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5745F663-CCCB-40F7-85F9-77DD72AD7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1" y="3636193"/>
            <a:ext cx="3247883" cy="2160000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5F70D3F6-C1FB-430A-AB0E-A755F1515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62" y="3784024"/>
            <a:ext cx="3247883" cy="2160000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19024A22-7932-4332-B23F-546BE14F7E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30" y="3935386"/>
            <a:ext cx="3247883" cy="2160000"/>
          </a:xfrm>
          <a:prstGeom prst="rect">
            <a:avLst/>
          </a:prstGeom>
        </p:spPr>
      </p:pic>
      <p:grpSp>
        <p:nvGrpSpPr>
          <p:cNvPr id="77" name="Groupe 76">
            <a:extLst>
              <a:ext uri="{FF2B5EF4-FFF2-40B4-BE49-F238E27FC236}">
                <a16:creationId xmlns:a16="http://schemas.microsoft.com/office/drawing/2014/main" id="{968D7593-1B41-45E3-AECC-5C5EBD195D2B}"/>
              </a:ext>
            </a:extLst>
          </p:cNvPr>
          <p:cNvGrpSpPr/>
          <p:nvPr/>
        </p:nvGrpSpPr>
        <p:grpSpPr>
          <a:xfrm>
            <a:off x="4184296" y="4477634"/>
            <a:ext cx="2546175" cy="461665"/>
            <a:chOff x="4184296" y="4477634"/>
            <a:chExt cx="2546175" cy="461665"/>
          </a:xfrm>
        </p:grpSpPr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DD02A4FA-05B5-45E4-A01E-95A2A333E784}"/>
                </a:ext>
              </a:extLst>
            </p:cNvPr>
            <p:cNvSpPr txBox="1"/>
            <p:nvPr/>
          </p:nvSpPr>
          <p:spPr>
            <a:xfrm>
              <a:off x="4528161" y="4477634"/>
              <a:ext cx="1858446" cy="46166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Optimization</a:t>
              </a:r>
              <a:endParaRPr lang="fr-FR" sz="2400" b="1" dirty="0"/>
            </a:p>
          </p:txBody>
        </p:sp>
        <p:sp>
          <p:nvSpPr>
            <p:cNvPr id="75" name="Flèche : droite 74">
              <a:extLst>
                <a:ext uri="{FF2B5EF4-FFF2-40B4-BE49-F238E27FC236}">
                  <a16:creationId xmlns:a16="http://schemas.microsoft.com/office/drawing/2014/main" id="{A6C106B4-D749-440C-869D-394E9F2E08F4}"/>
                </a:ext>
              </a:extLst>
            </p:cNvPr>
            <p:cNvSpPr/>
            <p:nvPr/>
          </p:nvSpPr>
          <p:spPr>
            <a:xfrm>
              <a:off x="4184296" y="4588845"/>
              <a:ext cx="241544" cy="204340"/>
            </a:xfrm>
            <a:prstGeom prst="rightArrow">
              <a:avLst>
                <a:gd name="adj1" fmla="val 43785"/>
                <a:gd name="adj2" fmla="val 5310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Flèche : droite 75">
              <a:extLst>
                <a:ext uri="{FF2B5EF4-FFF2-40B4-BE49-F238E27FC236}">
                  <a16:creationId xmlns:a16="http://schemas.microsoft.com/office/drawing/2014/main" id="{A02F90ED-6D19-40F2-BB86-2F81EE942E4E}"/>
                </a:ext>
              </a:extLst>
            </p:cNvPr>
            <p:cNvSpPr/>
            <p:nvPr/>
          </p:nvSpPr>
          <p:spPr>
            <a:xfrm>
              <a:off x="6488927" y="4578610"/>
              <a:ext cx="241544" cy="204340"/>
            </a:xfrm>
            <a:prstGeom prst="rightArrow">
              <a:avLst>
                <a:gd name="adj1" fmla="val 43785"/>
                <a:gd name="adj2" fmla="val 5310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52B992A-0495-4E0E-A37A-1029135C2826}"/>
              </a:ext>
            </a:extLst>
          </p:cNvPr>
          <p:cNvGrpSpPr/>
          <p:nvPr/>
        </p:nvGrpSpPr>
        <p:grpSpPr>
          <a:xfrm>
            <a:off x="489934" y="2763203"/>
            <a:ext cx="1570274" cy="466666"/>
            <a:chOff x="3182894" y="4492211"/>
            <a:chExt cx="1570274" cy="4666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ZoneTexte 47">
                  <a:extLst>
                    <a:ext uri="{FF2B5EF4-FFF2-40B4-BE49-F238E27FC236}">
                      <a16:creationId xmlns:a16="http://schemas.microsoft.com/office/drawing/2014/main" id="{49B88229-4CA0-4AFA-AD86-6360A942876C}"/>
                    </a:ext>
                  </a:extLst>
                </p:cNvPr>
                <p:cNvSpPr txBox="1"/>
                <p:nvPr/>
              </p:nvSpPr>
              <p:spPr>
                <a:xfrm>
                  <a:off x="3182894" y="4492211"/>
                  <a:ext cx="1570274" cy="466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Loss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      ,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fr-FR" sz="2400" dirty="0"/>
                          <m:t>)</m:t>
                        </m:r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48" name="ZoneTexte 47">
                  <a:extLst>
                    <a:ext uri="{FF2B5EF4-FFF2-40B4-BE49-F238E27FC236}">
                      <a16:creationId xmlns:a16="http://schemas.microsoft.com/office/drawing/2014/main" id="{49B88229-4CA0-4AFA-AD86-6360A94287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2894" y="4492211"/>
                  <a:ext cx="1570274" cy="466666"/>
                </a:xfrm>
                <a:prstGeom prst="rect">
                  <a:avLst/>
                </a:prstGeom>
                <a:blipFill>
                  <a:blip r:embed="rId9"/>
                  <a:stretch>
                    <a:fillRect l="-775" r="-29070" b="-1710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798267B-4F76-4202-8489-87827EDF2C77}"/>
                </a:ext>
              </a:extLst>
            </p:cNvPr>
            <p:cNvSpPr/>
            <p:nvPr/>
          </p:nvSpPr>
          <p:spPr>
            <a:xfrm>
              <a:off x="4001906" y="4585698"/>
              <a:ext cx="284043" cy="284043"/>
            </a:xfrm>
            <a:prstGeom prst="rect">
              <a:avLst/>
            </a:prstGeom>
            <a:solidFill>
              <a:srgbClr val="B5C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78646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37382 4.0740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07487 1.11111E-6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0.1517 1.11111E-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0.22943 0.00394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18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29662 1.11111E-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31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0.34336 1.11111E-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994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9" repeatCount="indefinite" fill="hold" display="0">
                  <p:stCondLst>
                    <p:cond delay="indefinite"/>
                  </p:stCondLst>
                </p:cTn>
                <p:tgtEl>
                  <p:spTgt spid="67"/>
                </p:tgtEl>
              </p:cMediaNode>
            </p:video>
          </p:childTnLst>
        </p:cTn>
      </p:par>
    </p:tnLst>
    <p:bldLst>
      <p:bldP spid="34" grpId="0" animBg="1"/>
      <p:bldP spid="34" grpId="1" animBg="1"/>
      <p:bldP spid="34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7E0D573A-2CF1-4A5E-9EF0-65B69CD7D0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2" t="38089" r="25062" b="37470"/>
          <a:stretch/>
        </p:blipFill>
        <p:spPr>
          <a:xfrm>
            <a:off x="3889428" y="2524128"/>
            <a:ext cx="4968001" cy="2434466"/>
          </a:xfrm>
          <a:prstGeom prst="ellipse">
            <a:avLst/>
          </a:prstGeom>
          <a:ln w="38100">
            <a:noFill/>
          </a:ln>
          <a:scene3d>
            <a:camera prst="isometricLeftDown">
              <a:rot lat="0" lon="0" rev="0"/>
            </a:camera>
            <a:lightRig rig="threePt" dir="t"/>
          </a:scene3d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1520EBB-1E34-44CA-B1C0-175056258542}"/>
              </a:ext>
            </a:extLst>
          </p:cNvPr>
          <p:cNvCxnSpPr>
            <a:cxnSpLocks/>
          </p:cNvCxnSpPr>
          <p:nvPr/>
        </p:nvCxnSpPr>
        <p:spPr>
          <a:xfrm>
            <a:off x="3538561" y="3726943"/>
            <a:ext cx="566975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428BE85-FE94-4B6D-AACF-ACBF76113E93}"/>
              </a:ext>
            </a:extLst>
          </p:cNvPr>
          <p:cNvCxnSpPr>
            <a:cxnSpLocks/>
          </p:cNvCxnSpPr>
          <p:nvPr/>
        </p:nvCxnSpPr>
        <p:spPr>
          <a:xfrm flipV="1">
            <a:off x="6373436" y="761247"/>
            <a:ext cx="0" cy="596022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Scale-Independent Textures</a:t>
            </a:r>
            <a:endParaRPr lang="fr-FR" dirty="0"/>
          </a:p>
        </p:txBody>
      </p:sp>
      <p:sp>
        <p:nvSpPr>
          <p:cNvPr id="66" name="Espace réservé du numéro de diapositive 3">
            <a:extLst>
              <a:ext uri="{FF2B5EF4-FFF2-40B4-BE49-F238E27FC236}">
                <a16:creationId xmlns:a16="http://schemas.microsoft.com/office/drawing/2014/main" id="{0C229422-10F2-432E-8392-02140D737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CF4CE3C-7CE1-4986-8FA9-6B2D72D61F3C}"/>
              </a:ext>
            </a:extLst>
          </p:cNvPr>
          <p:cNvSpPr/>
          <p:nvPr/>
        </p:nvSpPr>
        <p:spPr>
          <a:xfrm>
            <a:off x="3889436" y="2524128"/>
            <a:ext cx="4968000" cy="2434466"/>
          </a:xfrm>
          <a:prstGeom prst="ellipse">
            <a:avLst/>
          </a:prstGeom>
          <a:noFill/>
          <a:ln w="50800">
            <a:solidFill>
              <a:srgbClr val="668542"/>
            </a:solidFill>
          </a:ln>
          <a:effectLst>
            <a:outerShdw blurRad="152400" algn="ctr" rotWithShape="0">
              <a:prstClr val="black"/>
            </a:outerShdw>
          </a:effectLst>
          <a:scene3d>
            <a:camera prst="isometricLeftDown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5AB9533-3D5C-4971-A237-4CD02E4253CD}"/>
              </a:ext>
            </a:extLst>
          </p:cNvPr>
          <p:cNvSpPr txBox="1"/>
          <p:nvPr/>
        </p:nvSpPr>
        <p:spPr>
          <a:xfrm>
            <a:off x="633801" y="1310936"/>
            <a:ext cx="2721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</a:t>
            </a:r>
            <a:endParaRPr lang="fr-FR" sz="24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D332054-F312-46A4-8764-F1DA9D3DC033}"/>
              </a:ext>
            </a:extLst>
          </p:cNvPr>
          <p:cNvSpPr txBox="1"/>
          <p:nvPr/>
        </p:nvSpPr>
        <p:spPr>
          <a:xfrm>
            <a:off x="631360" y="220562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local axis-aligned</a:t>
            </a:r>
            <a:endParaRPr lang="fr-FR" sz="2400" b="1" u="sng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429176F-2BFC-4EEB-8ADF-DBB7F90D97CB}"/>
              </a:ext>
            </a:extLst>
          </p:cNvPr>
          <p:cNvSpPr txBox="1"/>
          <p:nvPr/>
        </p:nvSpPr>
        <p:spPr>
          <a:xfrm>
            <a:off x="631360" y="1750657"/>
            <a:ext cx="322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 centered</a:t>
            </a:r>
            <a:endParaRPr lang="fr-FR" sz="24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3E4A188-3FB5-4EB5-AF51-9A058400D672}"/>
              </a:ext>
            </a:extLst>
          </p:cNvPr>
          <p:cNvSpPr txBox="1"/>
          <p:nvPr/>
        </p:nvSpPr>
        <p:spPr>
          <a:xfrm>
            <a:off x="631360" y="266609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gaussian canonical space</a:t>
            </a:r>
            <a:endParaRPr lang="fr-FR" sz="2400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A94C98F-BACE-4858-B718-E940A7936FFD}"/>
              </a:ext>
            </a:extLst>
          </p:cNvPr>
          <p:cNvCxnSpPr>
            <a:cxnSpLocks/>
          </p:cNvCxnSpPr>
          <p:nvPr/>
        </p:nvCxnSpPr>
        <p:spPr>
          <a:xfrm>
            <a:off x="174849" y="2418069"/>
            <a:ext cx="395676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797E7D46-7520-4EF5-887C-54EAB2F2A44C}"/>
              </a:ext>
            </a:extLst>
          </p:cNvPr>
          <p:cNvSpPr txBox="1"/>
          <p:nvPr/>
        </p:nvSpPr>
        <p:spPr>
          <a:xfrm>
            <a:off x="520632" y="4340681"/>
            <a:ext cx="294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Scale-independent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687196136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E279DC1-97B4-42CF-A2DF-95CE7391C338}"/>
              </a:ext>
            </a:extLst>
          </p:cNvPr>
          <p:cNvCxnSpPr>
            <a:cxnSpLocks/>
          </p:cNvCxnSpPr>
          <p:nvPr/>
        </p:nvCxnSpPr>
        <p:spPr>
          <a:xfrm flipH="1">
            <a:off x="4577370" y="2819400"/>
            <a:ext cx="3323009" cy="192405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513B73FA-D962-46AB-B738-9B049524B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2" t="38089" r="25062" b="37470"/>
          <a:stretch/>
        </p:blipFill>
        <p:spPr>
          <a:xfrm>
            <a:off x="3889428" y="2513854"/>
            <a:ext cx="4968001" cy="2434466"/>
          </a:xfrm>
          <a:prstGeom prst="ellipse">
            <a:avLst/>
          </a:prstGeom>
          <a:ln w="38100">
            <a:noFill/>
          </a:ln>
          <a:scene3d>
            <a:camera prst="isometricLeftDown"/>
            <a:lightRig rig="threePt" dir="t"/>
          </a:scene3d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1520EBB-1E34-44CA-B1C0-175056258542}"/>
              </a:ext>
            </a:extLst>
          </p:cNvPr>
          <p:cNvCxnSpPr>
            <a:cxnSpLocks/>
          </p:cNvCxnSpPr>
          <p:nvPr/>
        </p:nvCxnSpPr>
        <p:spPr>
          <a:xfrm>
            <a:off x="3538561" y="3726943"/>
            <a:ext cx="566975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428BE85-FE94-4B6D-AACF-ACBF76113E93}"/>
              </a:ext>
            </a:extLst>
          </p:cNvPr>
          <p:cNvCxnSpPr>
            <a:cxnSpLocks/>
          </p:cNvCxnSpPr>
          <p:nvPr/>
        </p:nvCxnSpPr>
        <p:spPr>
          <a:xfrm flipV="1">
            <a:off x="6373436" y="761247"/>
            <a:ext cx="0" cy="596022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Scale-Independent Textures</a:t>
            </a:r>
            <a:endParaRPr lang="fr-FR" dirty="0"/>
          </a:p>
        </p:txBody>
      </p:sp>
      <p:sp>
        <p:nvSpPr>
          <p:cNvPr id="66" name="Espace réservé du numéro de diapositive 3">
            <a:extLst>
              <a:ext uri="{FF2B5EF4-FFF2-40B4-BE49-F238E27FC236}">
                <a16:creationId xmlns:a16="http://schemas.microsoft.com/office/drawing/2014/main" id="{0C229422-10F2-432E-8392-02140D737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CF4CE3C-7CE1-4986-8FA9-6B2D72D61F3C}"/>
              </a:ext>
            </a:extLst>
          </p:cNvPr>
          <p:cNvSpPr/>
          <p:nvPr/>
        </p:nvSpPr>
        <p:spPr>
          <a:xfrm>
            <a:off x="3889436" y="2524128"/>
            <a:ext cx="4968000" cy="2434466"/>
          </a:xfrm>
          <a:prstGeom prst="ellipse">
            <a:avLst/>
          </a:prstGeom>
          <a:noFill/>
          <a:ln w="50800">
            <a:solidFill>
              <a:srgbClr val="668542"/>
            </a:solidFill>
          </a:ln>
          <a:effectLst>
            <a:outerShdw blurRad="152400" algn="ctr" rotWithShape="0">
              <a:prstClr val="black"/>
            </a:outerShdw>
          </a:effectLst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5AB9533-3D5C-4971-A237-4CD02E4253CD}"/>
              </a:ext>
            </a:extLst>
          </p:cNvPr>
          <p:cNvSpPr txBox="1"/>
          <p:nvPr/>
        </p:nvSpPr>
        <p:spPr>
          <a:xfrm>
            <a:off x="633801" y="1310936"/>
            <a:ext cx="2721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</a:t>
            </a:r>
            <a:endParaRPr lang="fr-FR" sz="24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D332054-F312-46A4-8764-F1DA9D3DC033}"/>
              </a:ext>
            </a:extLst>
          </p:cNvPr>
          <p:cNvSpPr txBox="1"/>
          <p:nvPr/>
        </p:nvSpPr>
        <p:spPr>
          <a:xfrm>
            <a:off x="631360" y="220562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local axis-aligned</a:t>
            </a:r>
            <a:endParaRPr lang="fr-FR" sz="2400" b="1" u="sng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429176F-2BFC-4EEB-8ADF-DBB7F90D97CB}"/>
              </a:ext>
            </a:extLst>
          </p:cNvPr>
          <p:cNvSpPr txBox="1"/>
          <p:nvPr/>
        </p:nvSpPr>
        <p:spPr>
          <a:xfrm>
            <a:off x="631360" y="1750657"/>
            <a:ext cx="322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 centered</a:t>
            </a:r>
            <a:endParaRPr lang="fr-FR" sz="24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3E4A188-3FB5-4EB5-AF51-9A058400D672}"/>
              </a:ext>
            </a:extLst>
          </p:cNvPr>
          <p:cNvSpPr txBox="1"/>
          <p:nvPr/>
        </p:nvSpPr>
        <p:spPr>
          <a:xfrm>
            <a:off x="631360" y="266609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gaussian canonical space</a:t>
            </a:r>
            <a:endParaRPr lang="fr-FR" sz="2400" dirty="0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DF36EB3-B171-435D-9DB4-934697EC43A9}"/>
              </a:ext>
            </a:extLst>
          </p:cNvPr>
          <p:cNvCxnSpPr>
            <a:cxnSpLocks/>
          </p:cNvCxnSpPr>
          <p:nvPr/>
        </p:nvCxnSpPr>
        <p:spPr>
          <a:xfrm>
            <a:off x="174849" y="1998969"/>
            <a:ext cx="395676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A45E7898-F9BC-4863-A9CD-2F50FC5C72C0}"/>
              </a:ext>
            </a:extLst>
          </p:cNvPr>
          <p:cNvCxnSpPr>
            <a:cxnSpLocks/>
          </p:cNvCxnSpPr>
          <p:nvPr/>
        </p:nvCxnSpPr>
        <p:spPr>
          <a:xfrm flipH="1">
            <a:off x="5632218" y="3701116"/>
            <a:ext cx="750095" cy="4335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F5C8978C-C3A1-4FD2-B564-E4DFEE096945}"/>
              </a:ext>
            </a:extLst>
          </p:cNvPr>
          <p:cNvCxnSpPr>
            <a:cxnSpLocks/>
          </p:cNvCxnSpPr>
          <p:nvPr/>
        </p:nvCxnSpPr>
        <p:spPr>
          <a:xfrm flipH="1">
            <a:off x="5416379" y="4134644"/>
            <a:ext cx="209935" cy="121554"/>
          </a:xfrm>
          <a:prstGeom prst="straightConnector1">
            <a:avLst/>
          </a:prstGeom>
          <a:ln w="349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FF519524-EC51-4403-A78E-080E9555486D}"/>
              </a:ext>
            </a:extLst>
          </p:cNvPr>
          <p:cNvSpPr txBox="1"/>
          <p:nvPr/>
        </p:nvSpPr>
        <p:spPr>
          <a:xfrm>
            <a:off x="520632" y="4340681"/>
            <a:ext cx="294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Scale-independent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371442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E279DC1-97B4-42CF-A2DF-95CE7391C338}"/>
              </a:ext>
            </a:extLst>
          </p:cNvPr>
          <p:cNvCxnSpPr>
            <a:cxnSpLocks/>
          </p:cNvCxnSpPr>
          <p:nvPr/>
        </p:nvCxnSpPr>
        <p:spPr>
          <a:xfrm flipH="1">
            <a:off x="4577370" y="2819400"/>
            <a:ext cx="3323009" cy="192405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513B73FA-D962-46AB-B738-9B049524B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2" t="38089" r="25062" b="37470"/>
          <a:stretch/>
        </p:blipFill>
        <p:spPr>
          <a:xfrm>
            <a:off x="5490000" y="1144800"/>
            <a:ext cx="4968001" cy="2434466"/>
          </a:xfrm>
          <a:prstGeom prst="ellipse">
            <a:avLst/>
          </a:prstGeom>
          <a:ln w="38100">
            <a:noFill/>
          </a:ln>
          <a:scene3d>
            <a:camera prst="isometricLeftDown"/>
            <a:lightRig rig="threePt" dir="t"/>
          </a:scene3d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1520EBB-1E34-44CA-B1C0-175056258542}"/>
              </a:ext>
            </a:extLst>
          </p:cNvPr>
          <p:cNvCxnSpPr>
            <a:cxnSpLocks/>
          </p:cNvCxnSpPr>
          <p:nvPr/>
        </p:nvCxnSpPr>
        <p:spPr>
          <a:xfrm>
            <a:off x="3538561" y="3726943"/>
            <a:ext cx="566975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Scale-Independent Textures</a:t>
            </a:r>
            <a:endParaRPr lang="fr-FR" dirty="0"/>
          </a:p>
        </p:txBody>
      </p:sp>
      <p:sp>
        <p:nvSpPr>
          <p:cNvPr id="66" name="Espace réservé du numéro de diapositive 3">
            <a:extLst>
              <a:ext uri="{FF2B5EF4-FFF2-40B4-BE49-F238E27FC236}">
                <a16:creationId xmlns:a16="http://schemas.microsoft.com/office/drawing/2014/main" id="{0C229422-10F2-432E-8392-02140D737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CF4CE3C-7CE1-4986-8FA9-6B2D72D61F3C}"/>
              </a:ext>
            </a:extLst>
          </p:cNvPr>
          <p:cNvSpPr/>
          <p:nvPr/>
        </p:nvSpPr>
        <p:spPr>
          <a:xfrm>
            <a:off x="5490000" y="1144800"/>
            <a:ext cx="4968000" cy="2434466"/>
          </a:xfrm>
          <a:prstGeom prst="ellipse">
            <a:avLst/>
          </a:prstGeom>
          <a:noFill/>
          <a:ln w="50800">
            <a:solidFill>
              <a:srgbClr val="668542"/>
            </a:solidFill>
          </a:ln>
          <a:effectLst>
            <a:outerShdw blurRad="152400" algn="ctr" rotWithShape="0">
              <a:prstClr val="black"/>
            </a:outerShdw>
          </a:effectLst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5AB9533-3D5C-4971-A237-4CD02E4253CD}"/>
              </a:ext>
            </a:extLst>
          </p:cNvPr>
          <p:cNvSpPr txBox="1"/>
          <p:nvPr/>
        </p:nvSpPr>
        <p:spPr>
          <a:xfrm>
            <a:off x="633801" y="1310936"/>
            <a:ext cx="2721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</a:t>
            </a:r>
            <a:endParaRPr lang="fr-FR" sz="24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D332054-F312-46A4-8764-F1DA9D3DC033}"/>
              </a:ext>
            </a:extLst>
          </p:cNvPr>
          <p:cNvSpPr txBox="1"/>
          <p:nvPr/>
        </p:nvSpPr>
        <p:spPr>
          <a:xfrm>
            <a:off x="631360" y="220562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local axis-aligned</a:t>
            </a:r>
            <a:endParaRPr lang="fr-FR" sz="2400" b="1" u="sng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429176F-2BFC-4EEB-8ADF-DBB7F90D97CB}"/>
              </a:ext>
            </a:extLst>
          </p:cNvPr>
          <p:cNvSpPr txBox="1"/>
          <p:nvPr/>
        </p:nvSpPr>
        <p:spPr>
          <a:xfrm>
            <a:off x="631360" y="1750657"/>
            <a:ext cx="322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 centered</a:t>
            </a:r>
            <a:endParaRPr lang="fr-FR" sz="24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3E4A188-3FB5-4EB5-AF51-9A058400D672}"/>
              </a:ext>
            </a:extLst>
          </p:cNvPr>
          <p:cNvSpPr txBox="1"/>
          <p:nvPr/>
        </p:nvSpPr>
        <p:spPr>
          <a:xfrm>
            <a:off x="631360" y="266609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gaussian canonical space</a:t>
            </a:r>
            <a:endParaRPr lang="fr-FR" sz="2400" dirty="0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F5C8978C-C3A1-4FD2-B564-E4DFEE096945}"/>
              </a:ext>
            </a:extLst>
          </p:cNvPr>
          <p:cNvCxnSpPr>
            <a:cxnSpLocks/>
          </p:cNvCxnSpPr>
          <p:nvPr/>
        </p:nvCxnSpPr>
        <p:spPr>
          <a:xfrm flipH="1">
            <a:off x="5416379" y="4134644"/>
            <a:ext cx="209935" cy="121554"/>
          </a:xfrm>
          <a:prstGeom prst="straightConnector1">
            <a:avLst/>
          </a:prstGeom>
          <a:ln w="349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6C6F7FF-E798-46F2-AB1C-51D0BE609C91}"/>
              </a:ext>
            </a:extLst>
          </p:cNvPr>
          <p:cNvCxnSpPr>
            <a:cxnSpLocks/>
          </p:cNvCxnSpPr>
          <p:nvPr/>
        </p:nvCxnSpPr>
        <p:spPr>
          <a:xfrm flipH="1">
            <a:off x="7232418" y="2321311"/>
            <a:ext cx="750095" cy="4335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428BE85-FE94-4B6D-AACF-ACBF76113E93}"/>
              </a:ext>
            </a:extLst>
          </p:cNvPr>
          <p:cNvCxnSpPr>
            <a:cxnSpLocks/>
          </p:cNvCxnSpPr>
          <p:nvPr/>
        </p:nvCxnSpPr>
        <p:spPr>
          <a:xfrm flipV="1">
            <a:off x="6373436" y="761247"/>
            <a:ext cx="0" cy="596022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0DDF6D9-0755-4DB8-BC25-FB34B8C2855A}"/>
              </a:ext>
            </a:extLst>
          </p:cNvPr>
          <p:cNvCxnSpPr>
            <a:cxnSpLocks/>
          </p:cNvCxnSpPr>
          <p:nvPr/>
        </p:nvCxnSpPr>
        <p:spPr>
          <a:xfrm>
            <a:off x="174849" y="1541769"/>
            <a:ext cx="395676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FC84EB16-7A58-494B-90B8-899A95E78E88}"/>
              </a:ext>
            </a:extLst>
          </p:cNvPr>
          <p:cNvSpPr txBox="1"/>
          <p:nvPr/>
        </p:nvSpPr>
        <p:spPr>
          <a:xfrm>
            <a:off x="520632" y="4340681"/>
            <a:ext cx="294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Scale-independent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906460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Scale-Independent Textures</a:t>
            </a:r>
            <a:endParaRPr lang="fr-FR" dirty="0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E279DC1-97B4-42CF-A2DF-95CE7391C338}"/>
              </a:ext>
            </a:extLst>
          </p:cNvPr>
          <p:cNvCxnSpPr>
            <a:cxnSpLocks/>
          </p:cNvCxnSpPr>
          <p:nvPr/>
        </p:nvCxnSpPr>
        <p:spPr>
          <a:xfrm flipH="1">
            <a:off x="4577370" y="2819400"/>
            <a:ext cx="3323009" cy="192405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513B73FA-D962-46AB-B738-9B049524B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" t="38089" r="1826" b="37470"/>
          <a:stretch/>
        </p:blipFill>
        <p:spPr>
          <a:xfrm>
            <a:off x="3175431" y="1144800"/>
            <a:ext cx="9597140" cy="2434466"/>
          </a:xfrm>
          <a:prstGeom prst="ellipse">
            <a:avLst/>
          </a:prstGeom>
          <a:ln w="38100">
            <a:noFill/>
          </a:ln>
          <a:scene3d>
            <a:camera prst="isometricLeftDown"/>
            <a:lightRig rig="threePt" dir="t"/>
          </a:scene3d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1520EBB-1E34-44CA-B1C0-175056258542}"/>
              </a:ext>
            </a:extLst>
          </p:cNvPr>
          <p:cNvCxnSpPr>
            <a:cxnSpLocks/>
          </p:cNvCxnSpPr>
          <p:nvPr/>
        </p:nvCxnSpPr>
        <p:spPr>
          <a:xfrm>
            <a:off x="3538561" y="3726943"/>
            <a:ext cx="566975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space réservé du numéro de diapositive 3">
            <a:extLst>
              <a:ext uri="{FF2B5EF4-FFF2-40B4-BE49-F238E27FC236}">
                <a16:creationId xmlns:a16="http://schemas.microsoft.com/office/drawing/2014/main" id="{0C229422-10F2-432E-8392-02140D737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CF4CE3C-7CE1-4986-8FA9-6B2D72D61F3C}"/>
              </a:ext>
            </a:extLst>
          </p:cNvPr>
          <p:cNvSpPr/>
          <p:nvPr/>
        </p:nvSpPr>
        <p:spPr>
          <a:xfrm>
            <a:off x="3175429" y="1144800"/>
            <a:ext cx="9597142" cy="2434466"/>
          </a:xfrm>
          <a:prstGeom prst="ellipse">
            <a:avLst/>
          </a:prstGeom>
          <a:noFill/>
          <a:ln w="50800">
            <a:solidFill>
              <a:srgbClr val="668542"/>
            </a:solidFill>
          </a:ln>
          <a:effectLst>
            <a:outerShdw blurRad="152400" algn="ctr" rotWithShape="0">
              <a:prstClr val="black"/>
            </a:outerShdw>
          </a:effectLst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5AB9533-3D5C-4971-A237-4CD02E4253CD}"/>
              </a:ext>
            </a:extLst>
          </p:cNvPr>
          <p:cNvSpPr txBox="1"/>
          <p:nvPr/>
        </p:nvSpPr>
        <p:spPr>
          <a:xfrm>
            <a:off x="633801" y="1310936"/>
            <a:ext cx="2721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</a:t>
            </a:r>
            <a:endParaRPr lang="fr-FR" sz="24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D332054-F312-46A4-8764-F1DA9D3DC033}"/>
              </a:ext>
            </a:extLst>
          </p:cNvPr>
          <p:cNvSpPr txBox="1"/>
          <p:nvPr/>
        </p:nvSpPr>
        <p:spPr>
          <a:xfrm>
            <a:off x="631360" y="220562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local axis-aligned</a:t>
            </a:r>
            <a:endParaRPr lang="fr-FR" sz="2400" b="1" u="sng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429176F-2BFC-4EEB-8ADF-DBB7F90D97CB}"/>
              </a:ext>
            </a:extLst>
          </p:cNvPr>
          <p:cNvSpPr txBox="1"/>
          <p:nvPr/>
        </p:nvSpPr>
        <p:spPr>
          <a:xfrm>
            <a:off x="631360" y="1750657"/>
            <a:ext cx="322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world space centered</a:t>
            </a:r>
            <a:endParaRPr lang="fr-FR" sz="24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3E4A188-3FB5-4EB5-AF51-9A058400D672}"/>
              </a:ext>
            </a:extLst>
          </p:cNvPr>
          <p:cNvSpPr txBox="1"/>
          <p:nvPr/>
        </p:nvSpPr>
        <p:spPr>
          <a:xfrm>
            <a:off x="631360" y="2666094"/>
            <a:ext cx="353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gaussian canonical space</a:t>
            </a:r>
            <a:endParaRPr lang="fr-FR" sz="2400" dirty="0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F5C8978C-C3A1-4FD2-B564-E4DFEE096945}"/>
              </a:ext>
            </a:extLst>
          </p:cNvPr>
          <p:cNvCxnSpPr>
            <a:cxnSpLocks/>
          </p:cNvCxnSpPr>
          <p:nvPr/>
        </p:nvCxnSpPr>
        <p:spPr>
          <a:xfrm flipH="1">
            <a:off x="5416379" y="4134644"/>
            <a:ext cx="209935" cy="121554"/>
          </a:xfrm>
          <a:prstGeom prst="straightConnector1">
            <a:avLst/>
          </a:prstGeom>
          <a:ln w="349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6C6F7FF-E798-46F2-AB1C-51D0BE609C91}"/>
              </a:ext>
            </a:extLst>
          </p:cNvPr>
          <p:cNvCxnSpPr>
            <a:cxnSpLocks/>
          </p:cNvCxnSpPr>
          <p:nvPr/>
        </p:nvCxnSpPr>
        <p:spPr>
          <a:xfrm flipH="1">
            <a:off x="7232418" y="2321311"/>
            <a:ext cx="750095" cy="4335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428BE85-FE94-4B6D-AACF-ACBF76113E93}"/>
              </a:ext>
            </a:extLst>
          </p:cNvPr>
          <p:cNvCxnSpPr>
            <a:cxnSpLocks/>
          </p:cNvCxnSpPr>
          <p:nvPr/>
        </p:nvCxnSpPr>
        <p:spPr>
          <a:xfrm flipV="1">
            <a:off x="6373436" y="761247"/>
            <a:ext cx="0" cy="596022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0DDF6D9-0755-4DB8-BC25-FB34B8C2855A}"/>
              </a:ext>
            </a:extLst>
          </p:cNvPr>
          <p:cNvCxnSpPr>
            <a:cxnSpLocks/>
          </p:cNvCxnSpPr>
          <p:nvPr/>
        </p:nvCxnSpPr>
        <p:spPr>
          <a:xfrm>
            <a:off x="174849" y="1541769"/>
            <a:ext cx="395676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E0949C43-03C6-4BBF-827D-8AAFB8447084}"/>
              </a:ext>
            </a:extLst>
          </p:cNvPr>
          <p:cNvSpPr txBox="1"/>
          <p:nvPr/>
        </p:nvSpPr>
        <p:spPr>
          <a:xfrm>
            <a:off x="520632" y="4340681"/>
            <a:ext cx="294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Scale-independent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417166218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Ellipse 75">
            <a:extLst>
              <a:ext uri="{FF2B5EF4-FFF2-40B4-BE49-F238E27FC236}">
                <a16:creationId xmlns:a16="http://schemas.microsoft.com/office/drawing/2014/main" id="{3BB9821D-AD29-4935-A654-1CB21B1C7737}"/>
              </a:ext>
            </a:extLst>
          </p:cNvPr>
          <p:cNvSpPr/>
          <p:nvPr/>
        </p:nvSpPr>
        <p:spPr>
          <a:xfrm rot="5068642">
            <a:off x="3056259" y="4334906"/>
            <a:ext cx="1981792" cy="1284511"/>
          </a:xfrm>
          <a:prstGeom prst="ellipse">
            <a:avLst/>
          </a:prstGeom>
          <a:solidFill>
            <a:srgbClr val="5E6F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5" name="Image 104">
            <a:extLst>
              <a:ext uri="{FF2B5EF4-FFF2-40B4-BE49-F238E27FC236}">
                <a16:creationId xmlns:a16="http://schemas.microsoft.com/office/drawing/2014/main" id="{DBDF8B59-89BE-49FB-A7B7-146B23673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3362" y="4224954"/>
            <a:ext cx="1800000" cy="14275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Texture Definition in Axis-Aligned Space</a:t>
            </a:r>
            <a:endParaRPr lang="fr-FR" dirty="0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0214ED8-C6EB-4A77-8CCA-A1F93A3B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572D4CA-1B4F-4E7E-BB30-3F7FA4B567D0}"/>
              </a:ext>
            </a:extLst>
          </p:cNvPr>
          <p:cNvSpPr txBox="1"/>
          <p:nvPr/>
        </p:nvSpPr>
        <p:spPr>
          <a:xfrm>
            <a:off x="1066513" y="1240970"/>
            <a:ext cx="351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Variable texture resolution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9341B38-CD36-4E86-8CF8-641B96EC337C}"/>
              </a:ext>
            </a:extLst>
          </p:cNvPr>
          <p:cNvCxnSpPr>
            <a:cxnSpLocks/>
          </p:cNvCxnSpPr>
          <p:nvPr/>
        </p:nvCxnSpPr>
        <p:spPr>
          <a:xfrm>
            <a:off x="4498267" y="1498161"/>
            <a:ext cx="75134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427C681-46DB-407C-BAEA-007EAB316B00}"/>
              </a:ext>
            </a:extLst>
          </p:cNvPr>
          <p:cNvCxnSpPr>
            <a:cxnSpLocks/>
          </p:cNvCxnSpPr>
          <p:nvPr/>
        </p:nvCxnSpPr>
        <p:spPr>
          <a:xfrm>
            <a:off x="4509153" y="2216618"/>
            <a:ext cx="75134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Image 106">
            <a:extLst>
              <a:ext uri="{FF2B5EF4-FFF2-40B4-BE49-F238E27FC236}">
                <a16:creationId xmlns:a16="http://schemas.microsoft.com/office/drawing/2014/main" id="{ABC0331E-369F-4625-AC49-D6B39D869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77571">
            <a:off x="4221583" y="2670445"/>
            <a:ext cx="1800000" cy="2800000"/>
          </a:xfrm>
          <a:prstGeom prst="rect">
            <a:avLst/>
          </a:prstGeom>
        </p:spPr>
      </p:pic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07ACB127-CE57-4618-BD03-A85A4B0A47E9}"/>
              </a:ext>
            </a:extLst>
          </p:cNvPr>
          <p:cNvCxnSpPr>
            <a:cxnSpLocks/>
          </p:cNvCxnSpPr>
          <p:nvPr/>
        </p:nvCxnSpPr>
        <p:spPr>
          <a:xfrm flipH="1" flipV="1">
            <a:off x="5617369" y="3516088"/>
            <a:ext cx="207170" cy="319088"/>
          </a:xfrm>
          <a:prstGeom prst="line">
            <a:avLst/>
          </a:prstGeom>
          <a:ln w="76200">
            <a:solidFill>
              <a:srgbClr val="668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05A5C86B-D169-45E8-BFFD-FB2CC93A0D6D}"/>
              </a:ext>
            </a:extLst>
          </p:cNvPr>
          <p:cNvCxnSpPr>
            <a:cxnSpLocks/>
          </p:cNvCxnSpPr>
          <p:nvPr/>
        </p:nvCxnSpPr>
        <p:spPr>
          <a:xfrm flipV="1">
            <a:off x="3312517" y="4739868"/>
            <a:ext cx="0" cy="399280"/>
          </a:xfrm>
          <a:prstGeom prst="line">
            <a:avLst/>
          </a:prstGeom>
          <a:ln w="76200">
            <a:solidFill>
              <a:srgbClr val="FD73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ZoneTexte 115">
            <a:extLst>
              <a:ext uri="{FF2B5EF4-FFF2-40B4-BE49-F238E27FC236}">
                <a16:creationId xmlns:a16="http://schemas.microsoft.com/office/drawing/2014/main" id="{FF366E1D-6B23-40E0-8F2D-67444EAB7562}"/>
              </a:ext>
            </a:extLst>
          </p:cNvPr>
          <p:cNvSpPr txBox="1"/>
          <p:nvPr/>
        </p:nvSpPr>
        <p:spPr>
          <a:xfrm>
            <a:off x="5260498" y="1844498"/>
            <a:ext cx="5570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Conservative choice</a:t>
            </a:r>
          </a:p>
          <a:p>
            <a:r>
              <a:rPr lang="en-US" sz="2400" dirty="0"/>
              <a:t>Minimum </a:t>
            </a:r>
            <a:r>
              <a:rPr lang="en-US" sz="2400" dirty="0" err="1"/>
              <a:t>backprojected</a:t>
            </a:r>
            <a:r>
              <a:rPr lang="en-US" sz="2400" dirty="0"/>
              <a:t> pixel size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C030DBF-81A0-47EC-A667-0B4483D8C500}"/>
              </a:ext>
            </a:extLst>
          </p:cNvPr>
          <p:cNvSpPr txBox="1"/>
          <p:nvPr/>
        </p:nvSpPr>
        <p:spPr>
          <a:xfrm>
            <a:off x="129600" y="1975172"/>
            <a:ext cx="4507714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Fixed </a:t>
            </a:r>
            <a:r>
              <a:rPr lang="en-US" sz="2400" dirty="0" err="1"/>
              <a:t>texel</a:t>
            </a:r>
            <a:r>
              <a:rPr lang="en-US" sz="2400" dirty="0"/>
              <a:t> size </a:t>
            </a:r>
            <a:r>
              <a:rPr lang="en-US" sz="2400" b="1" i="1" dirty="0" err="1">
                <a:ln w="0">
                  <a:noFill/>
                </a:ln>
                <a:solidFill>
                  <a:srgbClr val="FF5324"/>
                </a:solidFill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b="1" baseline="-25000" dirty="0" err="1">
                <a:ln w="0">
                  <a:noFill/>
                </a:ln>
                <a:solidFill>
                  <a:srgbClr val="FF5324"/>
                </a:solidFill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2400" dirty="0"/>
              <a:t> in world space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F74E844-4CC2-4B21-8BD4-6312727996B4}"/>
              </a:ext>
            </a:extLst>
          </p:cNvPr>
          <p:cNvSpPr txBox="1"/>
          <p:nvPr/>
        </p:nvSpPr>
        <p:spPr>
          <a:xfrm>
            <a:off x="5249612" y="1058654"/>
            <a:ext cx="4841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Texels</a:t>
            </a:r>
            <a:r>
              <a:rPr lang="en-US" sz="2400" dirty="0"/>
              <a:t> dynamically added/removed to cover rendered area</a:t>
            </a:r>
          </a:p>
        </p:txBody>
      </p:sp>
    </p:spTree>
    <p:extLst>
      <p:ext uri="{BB962C8B-B14F-4D97-AF65-F5344CB8AC3E}">
        <p14:creationId xmlns:p14="http://schemas.microsoft.com/office/powerpoint/2010/main" val="25576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Ellipse 75">
            <a:extLst>
              <a:ext uri="{FF2B5EF4-FFF2-40B4-BE49-F238E27FC236}">
                <a16:creationId xmlns:a16="http://schemas.microsoft.com/office/drawing/2014/main" id="{3BB9821D-AD29-4935-A654-1CB21B1C7737}"/>
              </a:ext>
            </a:extLst>
          </p:cNvPr>
          <p:cNvSpPr/>
          <p:nvPr/>
        </p:nvSpPr>
        <p:spPr>
          <a:xfrm rot="5068642">
            <a:off x="3056259" y="4334906"/>
            <a:ext cx="1981792" cy="1284511"/>
          </a:xfrm>
          <a:prstGeom prst="ellipse">
            <a:avLst/>
          </a:prstGeom>
          <a:solidFill>
            <a:srgbClr val="5E6F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5" name="Image 104">
            <a:extLst>
              <a:ext uri="{FF2B5EF4-FFF2-40B4-BE49-F238E27FC236}">
                <a16:creationId xmlns:a16="http://schemas.microsoft.com/office/drawing/2014/main" id="{DBDF8B59-89BE-49FB-A7B7-146B23673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3362" y="4224954"/>
            <a:ext cx="1800000" cy="14275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Texture Definition in Axis-Aligned Space</a:t>
            </a:r>
            <a:endParaRPr lang="fr-FR" dirty="0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0214ED8-C6EB-4A77-8CCA-A1F93A3B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25</a:t>
            </a:fld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9341B38-CD36-4E86-8CF8-641B96EC337C}"/>
              </a:ext>
            </a:extLst>
          </p:cNvPr>
          <p:cNvCxnSpPr>
            <a:cxnSpLocks/>
          </p:cNvCxnSpPr>
          <p:nvPr/>
        </p:nvCxnSpPr>
        <p:spPr>
          <a:xfrm>
            <a:off x="4498267" y="1498161"/>
            <a:ext cx="75134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427C681-46DB-407C-BAEA-007EAB316B00}"/>
              </a:ext>
            </a:extLst>
          </p:cNvPr>
          <p:cNvCxnSpPr>
            <a:cxnSpLocks/>
          </p:cNvCxnSpPr>
          <p:nvPr/>
        </p:nvCxnSpPr>
        <p:spPr>
          <a:xfrm>
            <a:off x="4509153" y="2216618"/>
            <a:ext cx="75134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Image 106">
            <a:extLst>
              <a:ext uri="{FF2B5EF4-FFF2-40B4-BE49-F238E27FC236}">
                <a16:creationId xmlns:a16="http://schemas.microsoft.com/office/drawing/2014/main" id="{ABC0331E-369F-4625-AC49-D6B39D869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77571">
            <a:off x="4221583" y="2670445"/>
            <a:ext cx="1800000" cy="2800000"/>
          </a:xfrm>
          <a:prstGeom prst="rect">
            <a:avLst/>
          </a:prstGeom>
        </p:spPr>
      </p:pic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07ACB127-CE57-4618-BD03-A85A4B0A47E9}"/>
              </a:ext>
            </a:extLst>
          </p:cNvPr>
          <p:cNvCxnSpPr>
            <a:cxnSpLocks/>
          </p:cNvCxnSpPr>
          <p:nvPr/>
        </p:nvCxnSpPr>
        <p:spPr>
          <a:xfrm flipH="1" flipV="1">
            <a:off x="3535681" y="4156168"/>
            <a:ext cx="896619" cy="1372870"/>
          </a:xfrm>
          <a:prstGeom prst="line">
            <a:avLst/>
          </a:prstGeom>
          <a:ln w="76200">
            <a:solidFill>
              <a:srgbClr val="668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05A5C86B-D169-45E8-BFFD-FB2CC93A0D6D}"/>
              </a:ext>
            </a:extLst>
          </p:cNvPr>
          <p:cNvCxnSpPr>
            <a:cxnSpLocks/>
          </p:cNvCxnSpPr>
          <p:nvPr/>
        </p:nvCxnSpPr>
        <p:spPr>
          <a:xfrm flipH="1" flipV="1">
            <a:off x="4047156" y="4492401"/>
            <a:ext cx="1" cy="871537"/>
          </a:xfrm>
          <a:prstGeom prst="line">
            <a:avLst/>
          </a:prstGeom>
          <a:ln w="76200">
            <a:solidFill>
              <a:srgbClr val="FD73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69F25306-C1ED-4CA8-B559-B62CC1D046D4}"/>
              </a:ext>
            </a:extLst>
          </p:cNvPr>
          <p:cNvSpPr txBox="1"/>
          <p:nvPr/>
        </p:nvSpPr>
        <p:spPr>
          <a:xfrm>
            <a:off x="5260498" y="1844498"/>
            <a:ext cx="5570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Conservative choice</a:t>
            </a:r>
          </a:p>
          <a:p>
            <a:r>
              <a:rPr lang="en-US" sz="2400" dirty="0"/>
              <a:t>Minimum </a:t>
            </a:r>
            <a:r>
              <a:rPr lang="en-US" sz="2400" dirty="0" err="1"/>
              <a:t>backprojected</a:t>
            </a:r>
            <a:r>
              <a:rPr lang="en-US" sz="2400" dirty="0"/>
              <a:t> pixel size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6C05C4F-29F4-4EDE-8800-26C1AAE60E2D}"/>
              </a:ext>
            </a:extLst>
          </p:cNvPr>
          <p:cNvSpPr txBox="1"/>
          <p:nvPr/>
        </p:nvSpPr>
        <p:spPr>
          <a:xfrm>
            <a:off x="1066513" y="1240970"/>
            <a:ext cx="351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Variable texture resolution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FC6CCA5-6D00-4008-8794-2C54257AA32F}"/>
              </a:ext>
            </a:extLst>
          </p:cNvPr>
          <p:cNvSpPr txBox="1"/>
          <p:nvPr/>
        </p:nvSpPr>
        <p:spPr>
          <a:xfrm>
            <a:off x="129600" y="1975172"/>
            <a:ext cx="4507714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Fixed </a:t>
            </a:r>
            <a:r>
              <a:rPr lang="en-US" sz="2400" dirty="0" err="1"/>
              <a:t>texel</a:t>
            </a:r>
            <a:r>
              <a:rPr lang="en-US" sz="2400" dirty="0"/>
              <a:t> size </a:t>
            </a:r>
            <a:r>
              <a:rPr lang="en-US" sz="2400" b="1" i="1" dirty="0" err="1">
                <a:ln w="0">
                  <a:noFill/>
                </a:ln>
                <a:solidFill>
                  <a:srgbClr val="FF5324"/>
                </a:solidFill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b="1" baseline="-25000" dirty="0" err="1">
                <a:ln w="0">
                  <a:noFill/>
                </a:ln>
                <a:solidFill>
                  <a:srgbClr val="FF5324"/>
                </a:solidFill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2400" dirty="0"/>
              <a:t> in world space</a:t>
            </a:r>
          </a:p>
        </p:txBody>
      </p:sp>
      <p:sp>
        <p:nvSpPr>
          <p:cNvPr id="3" name="ZoneTexte 16">
            <a:extLst>
              <a:ext uri="{FF2B5EF4-FFF2-40B4-BE49-F238E27FC236}">
                <a16:creationId xmlns:a16="http://schemas.microsoft.com/office/drawing/2014/main" id="{48D621CF-847D-446A-E84F-0711C6DB6A79}"/>
              </a:ext>
            </a:extLst>
          </p:cNvPr>
          <p:cNvSpPr txBox="1"/>
          <p:nvPr/>
        </p:nvSpPr>
        <p:spPr>
          <a:xfrm>
            <a:off x="5249612" y="1058654"/>
            <a:ext cx="4841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Texels</a:t>
            </a:r>
            <a:r>
              <a:rPr lang="en-US" sz="2400" dirty="0"/>
              <a:t> dynamically added/removed to cover rendered area</a:t>
            </a:r>
          </a:p>
        </p:txBody>
      </p:sp>
    </p:spTree>
    <p:extLst>
      <p:ext uri="{BB962C8B-B14F-4D97-AF65-F5344CB8AC3E}">
        <p14:creationId xmlns:p14="http://schemas.microsoft.com/office/powerpoint/2010/main" val="990114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Texture Definition in Axis-Aligned Space</a:t>
            </a:r>
            <a:endParaRPr lang="fr-FR" dirty="0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0214ED8-C6EB-4A77-8CCA-A1F93A3B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26</a:t>
            </a:fld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9341B38-CD36-4E86-8CF8-641B96EC337C}"/>
              </a:ext>
            </a:extLst>
          </p:cNvPr>
          <p:cNvCxnSpPr>
            <a:cxnSpLocks/>
          </p:cNvCxnSpPr>
          <p:nvPr/>
        </p:nvCxnSpPr>
        <p:spPr>
          <a:xfrm>
            <a:off x="4498267" y="1498161"/>
            <a:ext cx="75134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427C681-46DB-407C-BAEA-007EAB316B00}"/>
              </a:ext>
            </a:extLst>
          </p:cNvPr>
          <p:cNvCxnSpPr>
            <a:cxnSpLocks/>
          </p:cNvCxnSpPr>
          <p:nvPr/>
        </p:nvCxnSpPr>
        <p:spPr>
          <a:xfrm>
            <a:off x="4509153" y="2216618"/>
            <a:ext cx="75134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69F25306-C1ED-4CA8-B559-B62CC1D046D4}"/>
              </a:ext>
            </a:extLst>
          </p:cNvPr>
          <p:cNvSpPr txBox="1"/>
          <p:nvPr/>
        </p:nvSpPr>
        <p:spPr>
          <a:xfrm>
            <a:off x="5260498" y="1844498"/>
            <a:ext cx="5570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Conservative choice</a:t>
            </a:r>
          </a:p>
          <a:p>
            <a:r>
              <a:rPr lang="en-US" sz="2400" dirty="0"/>
              <a:t>Minimum </a:t>
            </a:r>
            <a:r>
              <a:rPr lang="en-US" sz="2400" dirty="0" err="1"/>
              <a:t>backprojected</a:t>
            </a:r>
            <a:r>
              <a:rPr lang="en-US" sz="2400" dirty="0"/>
              <a:t> pixel size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9104684-33C9-45BC-98FA-6FE10F576C79}"/>
              </a:ext>
            </a:extLst>
          </p:cNvPr>
          <p:cNvSpPr txBox="1"/>
          <p:nvPr/>
        </p:nvSpPr>
        <p:spPr>
          <a:xfrm>
            <a:off x="1055913" y="3777343"/>
            <a:ext cx="925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color = view-dependent color + B-INTERP (</a:t>
            </a:r>
            <a:r>
              <a:rPr lang="en-US" sz="2400" b="1" dirty="0" err="1"/>
              <a:t>texel</a:t>
            </a:r>
            <a:r>
              <a:rPr lang="en-US" sz="2400" b="1" dirty="0"/>
              <a:t> values)</a:t>
            </a:r>
            <a:endParaRPr lang="fr-FR" sz="24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363F224-793F-4D48-89B9-DD085FEE45B5}"/>
              </a:ext>
            </a:extLst>
          </p:cNvPr>
          <p:cNvSpPr txBox="1"/>
          <p:nvPr/>
        </p:nvSpPr>
        <p:spPr>
          <a:xfrm>
            <a:off x="1066513" y="1240970"/>
            <a:ext cx="351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Variable texture resolution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D83B270-E185-436B-85CB-8F1213FD4F85}"/>
              </a:ext>
            </a:extLst>
          </p:cNvPr>
          <p:cNvSpPr txBox="1"/>
          <p:nvPr/>
        </p:nvSpPr>
        <p:spPr>
          <a:xfrm>
            <a:off x="129600" y="1975172"/>
            <a:ext cx="4507714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Fixed </a:t>
            </a:r>
            <a:r>
              <a:rPr lang="en-US" sz="2400" dirty="0" err="1"/>
              <a:t>texel</a:t>
            </a:r>
            <a:r>
              <a:rPr lang="en-US" sz="2400" dirty="0"/>
              <a:t> size </a:t>
            </a:r>
            <a:r>
              <a:rPr lang="en-US" sz="2400" b="1" i="1" dirty="0" err="1">
                <a:ln w="0">
                  <a:noFill/>
                </a:ln>
                <a:solidFill>
                  <a:srgbClr val="FF5324"/>
                </a:solidFill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b="1" baseline="-25000" dirty="0" err="1">
                <a:ln w="0">
                  <a:noFill/>
                </a:ln>
                <a:solidFill>
                  <a:srgbClr val="FF5324"/>
                </a:solidFill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2400" dirty="0"/>
              <a:t> in world space</a:t>
            </a:r>
          </a:p>
        </p:txBody>
      </p:sp>
      <p:sp>
        <p:nvSpPr>
          <p:cNvPr id="3" name="ZoneTexte 16">
            <a:extLst>
              <a:ext uri="{FF2B5EF4-FFF2-40B4-BE49-F238E27FC236}">
                <a16:creationId xmlns:a16="http://schemas.microsoft.com/office/drawing/2014/main" id="{98BFBB3E-4640-E509-42B0-27E874E15549}"/>
              </a:ext>
            </a:extLst>
          </p:cNvPr>
          <p:cNvSpPr txBox="1"/>
          <p:nvPr/>
        </p:nvSpPr>
        <p:spPr>
          <a:xfrm>
            <a:off x="5249612" y="1058654"/>
            <a:ext cx="4841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Texels</a:t>
            </a:r>
            <a:r>
              <a:rPr lang="en-US" sz="2400" dirty="0"/>
              <a:t> dynamically added/removed to cover rendered area</a:t>
            </a:r>
          </a:p>
        </p:txBody>
      </p:sp>
    </p:spTree>
    <p:extLst>
      <p:ext uri="{BB962C8B-B14F-4D97-AF65-F5344CB8AC3E}">
        <p14:creationId xmlns:p14="http://schemas.microsoft.com/office/powerpoint/2010/main" val="1182378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Adaptive Texel Size</a:t>
            </a:r>
            <a:endParaRPr lang="fr-FR" dirty="0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0214ED8-C6EB-4A77-8CCA-A1F93A3B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3D1AC1-6DCA-4A4C-8E5F-8AD775471B44}"/>
              </a:ext>
            </a:extLst>
          </p:cNvPr>
          <p:cNvSpPr/>
          <p:nvPr/>
        </p:nvSpPr>
        <p:spPr>
          <a:xfrm>
            <a:off x="372687" y="1143390"/>
            <a:ext cx="3510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ln w="0">
                  <a:noFill/>
                </a:ln>
                <a:solidFill>
                  <a:srgbClr val="FF5324"/>
                </a:solidFill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t • </a:t>
            </a:r>
            <a:r>
              <a:rPr lang="en-US" sz="2400" b="1" i="1" dirty="0" err="1">
                <a:ln w="0">
                  <a:noFill/>
                </a:ln>
                <a:solidFill>
                  <a:srgbClr val="FF5324"/>
                </a:solidFill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b="1" baseline="-25000" dirty="0" err="1">
                <a:ln w="0">
                  <a:noFill/>
                </a:ln>
                <a:solidFill>
                  <a:srgbClr val="FF5324"/>
                </a:solidFill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t </a:t>
            </a:r>
            <a:r>
              <a:rPr lang="en-US" sz="2400" dirty="0">
                <a:cs typeface="Times New Roman" panose="02020603050405020304" pitchFamily="18" charset="0"/>
              </a:rPr>
              <a:t>=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2, 4, 8…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2353A88-5EBD-417F-B585-3C32F6E73FC6}"/>
              </a:ext>
            </a:extLst>
          </p:cNvPr>
          <p:cNvGrpSpPr/>
          <p:nvPr/>
        </p:nvGrpSpPr>
        <p:grpSpPr>
          <a:xfrm>
            <a:off x="249395" y="2040482"/>
            <a:ext cx="3243819" cy="3243819"/>
            <a:chOff x="-315684" y="907225"/>
            <a:chExt cx="5960228" cy="596022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C32396F-5470-4DA2-A931-1FB66CBF5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6" r="25006"/>
            <a:stretch/>
          </p:blipFill>
          <p:spPr>
            <a:xfrm>
              <a:off x="180997" y="1388350"/>
              <a:ext cx="4966857" cy="4968000"/>
            </a:xfrm>
            <a:prstGeom prst="ellipse">
              <a:avLst/>
            </a:prstGeom>
          </p:spPr>
        </p:pic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7D21CC19-AA29-497A-9BC2-A913E39D77F7}"/>
                </a:ext>
              </a:extLst>
            </p:cNvPr>
            <p:cNvCxnSpPr>
              <a:cxnSpLocks/>
            </p:cNvCxnSpPr>
            <p:nvPr/>
          </p:nvCxnSpPr>
          <p:spPr>
            <a:xfrm>
              <a:off x="-315684" y="3872921"/>
              <a:ext cx="5960228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2516D3C3-6D0A-40C8-8188-174F41A7F8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4430" y="907225"/>
              <a:ext cx="0" cy="596022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D805F2B1-98FF-43BB-8BAD-A4391E71A5ED}"/>
                </a:ext>
              </a:extLst>
            </p:cNvPr>
            <p:cNvSpPr/>
            <p:nvPr/>
          </p:nvSpPr>
          <p:spPr>
            <a:xfrm>
              <a:off x="181002" y="1389493"/>
              <a:ext cx="4966857" cy="4966857"/>
            </a:xfrm>
            <a:prstGeom prst="ellipse">
              <a:avLst/>
            </a:prstGeom>
            <a:noFill/>
            <a:ln w="50800">
              <a:solidFill>
                <a:srgbClr val="668542"/>
              </a:solidFill>
            </a:ln>
            <a:effectLst>
              <a:outerShdw blurRad="1524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FC217BA0-836B-4666-B0F1-99339E19A32D}"/>
              </a:ext>
            </a:extLst>
          </p:cNvPr>
          <p:cNvSpPr txBox="1"/>
          <p:nvPr/>
        </p:nvSpPr>
        <p:spPr>
          <a:xfrm>
            <a:off x="1523618" y="5225693"/>
            <a:ext cx="75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D937F12-7744-4FF6-9998-866FF981AB6D}"/>
              </a:ext>
            </a:extLst>
          </p:cNvPr>
          <p:cNvGrpSpPr/>
          <p:nvPr/>
        </p:nvGrpSpPr>
        <p:grpSpPr>
          <a:xfrm>
            <a:off x="4093994" y="2040482"/>
            <a:ext cx="3243819" cy="3243819"/>
            <a:chOff x="-315684" y="907225"/>
            <a:chExt cx="5960228" cy="5960228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50CC91D-8157-4F7D-B9FD-046673A8F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08" t="25333" r="37513" b="24808"/>
            <a:stretch/>
          </p:blipFill>
          <p:spPr>
            <a:xfrm>
              <a:off x="243951" y="1407225"/>
              <a:ext cx="4903891" cy="4953584"/>
            </a:xfrm>
            <a:prstGeom prst="ellipse">
              <a:avLst/>
            </a:prstGeom>
          </p:spPr>
        </p:pic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09A36F7D-2F37-4831-B25E-9BB158A05620}"/>
                </a:ext>
              </a:extLst>
            </p:cNvPr>
            <p:cNvCxnSpPr>
              <a:cxnSpLocks/>
            </p:cNvCxnSpPr>
            <p:nvPr/>
          </p:nvCxnSpPr>
          <p:spPr>
            <a:xfrm>
              <a:off x="-315684" y="3872921"/>
              <a:ext cx="5960228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FE000363-3492-49D0-946F-5CCA5BB07C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4430" y="907225"/>
              <a:ext cx="0" cy="596022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F3128BD-D7E5-4D91-95FF-DABEABD783D5}"/>
                </a:ext>
              </a:extLst>
            </p:cNvPr>
            <p:cNvSpPr/>
            <p:nvPr/>
          </p:nvSpPr>
          <p:spPr>
            <a:xfrm>
              <a:off x="181002" y="1389493"/>
              <a:ext cx="4966857" cy="4966857"/>
            </a:xfrm>
            <a:prstGeom prst="ellipse">
              <a:avLst/>
            </a:prstGeom>
            <a:noFill/>
            <a:ln w="50800">
              <a:solidFill>
                <a:srgbClr val="668542"/>
              </a:solidFill>
            </a:ln>
            <a:effectLst>
              <a:outerShdw blurRad="1524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06A1D509-64E6-4496-9638-B82E288F3693}"/>
              </a:ext>
            </a:extLst>
          </p:cNvPr>
          <p:cNvSpPr txBox="1"/>
          <p:nvPr/>
        </p:nvSpPr>
        <p:spPr>
          <a:xfrm>
            <a:off x="5354294" y="5225693"/>
            <a:ext cx="75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2CA0E501-98C1-430D-B414-F223C21B7EC3}"/>
              </a:ext>
            </a:extLst>
          </p:cNvPr>
          <p:cNvGrpSpPr/>
          <p:nvPr/>
        </p:nvGrpSpPr>
        <p:grpSpPr>
          <a:xfrm>
            <a:off x="7764811" y="2032635"/>
            <a:ext cx="3243819" cy="3243819"/>
            <a:chOff x="-315684" y="907225"/>
            <a:chExt cx="5960228" cy="5960228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057189E7-99EF-4D4C-9FAB-D298A1C21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09" t="37373" r="43751" b="37631"/>
            <a:stretch/>
          </p:blipFill>
          <p:spPr>
            <a:xfrm>
              <a:off x="243962" y="1389494"/>
              <a:ext cx="4903891" cy="4966857"/>
            </a:xfrm>
            <a:prstGeom prst="ellipse">
              <a:avLst/>
            </a:prstGeom>
          </p:spPr>
        </p:pic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14B21398-0C82-4F97-9A7B-136686022D6A}"/>
                </a:ext>
              </a:extLst>
            </p:cNvPr>
            <p:cNvCxnSpPr>
              <a:cxnSpLocks/>
            </p:cNvCxnSpPr>
            <p:nvPr/>
          </p:nvCxnSpPr>
          <p:spPr>
            <a:xfrm>
              <a:off x="-315684" y="3872921"/>
              <a:ext cx="5960228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7CE4CCBA-714A-410F-8994-70414E212D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4430" y="907225"/>
              <a:ext cx="0" cy="596022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FFC58293-1E75-438A-9954-F38212FE13B3}"/>
                </a:ext>
              </a:extLst>
            </p:cNvPr>
            <p:cNvSpPr/>
            <p:nvPr/>
          </p:nvSpPr>
          <p:spPr>
            <a:xfrm>
              <a:off x="181002" y="1389493"/>
              <a:ext cx="4966857" cy="4966857"/>
            </a:xfrm>
            <a:prstGeom prst="ellipse">
              <a:avLst/>
            </a:prstGeom>
            <a:noFill/>
            <a:ln w="50800">
              <a:solidFill>
                <a:srgbClr val="668542"/>
              </a:solidFill>
            </a:ln>
            <a:effectLst>
              <a:outerShdw blurRad="1524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78712F50-2AE6-430E-B8B7-24100D0B1FCA}"/>
              </a:ext>
            </a:extLst>
          </p:cNvPr>
          <p:cNvSpPr txBox="1"/>
          <p:nvPr/>
        </p:nvSpPr>
        <p:spPr>
          <a:xfrm>
            <a:off x="9007983" y="5217846"/>
            <a:ext cx="75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BCDF5C06-28CB-42F5-8068-8EF4A85A8B56}"/>
              </a:ext>
            </a:extLst>
          </p:cNvPr>
          <p:cNvCxnSpPr>
            <a:cxnSpLocks/>
          </p:cNvCxnSpPr>
          <p:nvPr/>
        </p:nvCxnSpPr>
        <p:spPr>
          <a:xfrm>
            <a:off x="1983975" y="5831246"/>
            <a:ext cx="239269" cy="0"/>
          </a:xfrm>
          <a:prstGeom prst="straightConnector1">
            <a:avLst/>
          </a:prstGeom>
          <a:ln w="25400">
            <a:solidFill>
              <a:srgbClr val="FF5324"/>
            </a:solidFill>
            <a:headEnd type="arrow" w="med" len="med"/>
            <a:tailEnd type="arrow" w="med" len="med"/>
          </a:ln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DC96B67E-9B7C-4717-88D3-9F29A3FECF40}"/>
              </a:ext>
            </a:extLst>
          </p:cNvPr>
          <p:cNvCxnSpPr>
            <a:cxnSpLocks/>
          </p:cNvCxnSpPr>
          <p:nvPr/>
        </p:nvCxnSpPr>
        <p:spPr>
          <a:xfrm>
            <a:off x="5733029" y="5831246"/>
            <a:ext cx="442346" cy="0"/>
          </a:xfrm>
          <a:prstGeom prst="straightConnector1">
            <a:avLst/>
          </a:prstGeom>
          <a:ln w="25400">
            <a:solidFill>
              <a:srgbClr val="FF5324"/>
            </a:solidFill>
            <a:headEnd type="arrow" w="med" len="med"/>
            <a:tailEnd type="arrow" w="med" len="med"/>
          </a:ln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BBD2C69-B09B-44DA-867A-BE5185F51FB8}"/>
              </a:ext>
            </a:extLst>
          </p:cNvPr>
          <p:cNvSpPr/>
          <p:nvPr/>
        </p:nvSpPr>
        <p:spPr>
          <a:xfrm>
            <a:off x="1488385" y="5586258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ln w="0">
                  <a:noFill/>
                </a:ln>
                <a:solidFill>
                  <a:srgbClr val="FF5324"/>
                </a:solidFill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fr-FR" sz="24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1F7662A-6A0E-4F0C-BEA6-A7E30CD64916}"/>
              </a:ext>
            </a:extLst>
          </p:cNvPr>
          <p:cNvSpPr/>
          <p:nvPr/>
        </p:nvSpPr>
        <p:spPr>
          <a:xfrm>
            <a:off x="5296450" y="5586258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ln w="0">
                  <a:noFill/>
                </a:ln>
                <a:solidFill>
                  <a:srgbClr val="FF5324"/>
                </a:solidFill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fr-FR" sz="2400" dirty="0"/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0217E2D7-E5AC-4F37-A0D0-D6078F1D98D4}"/>
              </a:ext>
            </a:extLst>
          </p:cNvPr>
          <p:cNvCxnSpPr>
            <a:cxnSpLocks/>
          </p:cNvCxnSpPr>
          <p:nvPr/>
        </p:nvCxnSpPr>
        <p:spPr>
          <a:xfrm>
            <a:off x="9444562" y="5842128"/>
            <a:ext cx="918000" cy="0"/>
          </a:xfrm>
          <a:prstGeom prst="straightConnector1">
            <a:avLst/>
          </a:prstGeom>
          <a:ln w="25400">
            <a:solidFill>
              <a:srgbClr val="FF5324"/>
            </a:solidFill>
            <a:headEnd type="arrow" w="med" len="med"/>
            <a:tailEnd type="arrow" w="med" len="med"/>
          </a:ln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234A7BBD-8A10-4634-BAB8-F811DA3C0224}"/>
              </a:ext>
            </a:extLst>
          </p:cNvPr>
          <p:cNvSpPr/>
          <p:nvPr/>
        </p:nvSpPr>
        <p:spPr>
          <a:xfrm>
            <a:off x="9007983" y="5597140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ln w="0">
                  <a:noFill/>
                </a:ln>
                <a:solidFill>
                  <a:srgbClr val="FF5324"/>
                </a:solidFill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90652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Adaptive Texel Size – Downscaling </a:t>
            </a:r>
            <a:endParaRPr lang="fr-FR" dirty="0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0214ED8-C6EB-4A77-8CCA-A1F93A3B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28</a:t>
            </a:fld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788383F-2237-4E6E-A773-35F2A8FBD726}"/>
              </a:ext>
            </a:extLst>
          </p:cNvPr>
          <p:cNvGrpSpPr/>
          <p:nvPr/>
        </p:nvGrpSpPr>
        <p:grpSpPr>
          <a:xfrm>
            <a:off x="1995578" y="2136291"/>
            <a:ext cx="8463408" cy="2612177"/>
            <a:chOff x="1995578" y="2136291"/>
            <a:chExt cx="8463408" cy="261217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39E2DE0-2D03-4437-9B94-5D4323608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578" y="2136291"/>
              <a:ext cx="8463408" cy="2137012"/>
            </a:xfrm>
            <a:prstGeom prst="rect">
              <a:avLst/>
            </a:prstGeom>
          </p:spPr>
        </p:pic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9180DA8D-3CC7-4E3B-A8E2-4C4DD02897F0}"/>
                </a:ext>
              </a:extLst>
            </p:cNvPr>
            <p:cNvGrpSpPr/>
            <p:nvPr/>
          </p:nvGrpSpPr>
          <p:grpSpPr>
            <a:xfrm>
              <a:off x="2406755" y="4283468"/>
              <a:ext cx="7708295" cy="465000"/>
              <a:chOff x="2406755" y="4283468"/>
              <a:chExt cx="7708295" cy="46500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0462706-7274-4374-833D-899929FBF2C2}"/>
                  </a:ext>
                </a:extLst>
              </p:cNvPr>
              <p:cNvSpPr/>
              <p:nvPr/>
            </p:nvSpPr>
            <p:spPr>
              <a:xfrm>
                <a:off x="2406755" y="4283468"/>
                <a:ext cx="3385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i="1" dirty="0">
                    <a:ln w="0">
                      <a:noFill/>
                    </a:ln>
                    <a:solidFill>
                      <a:srgbClr val="FF5324"/>
                    </a:solidFill>
                    <a:effectLst>
                      <a:outerShdw blurRad="508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lang="fr-FR" sz="2400" dirty="0"/>
              </a:p>
            </p:txBody>
          </p:sp>
          <p:cxnSp>
            <p:nvCxnSpPr>
              <p:cNvPr id="27" name="Connecteur droit avec flèche 26">
                <a:extLst>
                  <a:ext uri="{FF2B5EF4-FFF2-40B4-BE49-F238E27FC236}">
                    <a16:creationId xmlns:a16="http://schemas.microsoft.com/office/drawing/2014/main" id="{9DC52086-A321-446D-AC3D-A6121D4F31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6401" y="4539342"/>
                <a:ext cx="432000" cy="0"/>
              </a:xfrm>
              <a:prstGeom prst="straightConnector1">
                <a:avLst/>
              </a:prstGeom>
              <a:ln w="25400">
                <a:solidFill>
                  <a:srgbClr val="FF5324"/>
                </a:solidFill>
                <a:headEnd type="arrow" w="med" len="med"/>
                <a:tailEnd type="arrow" w="med" len="med"/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avec flèche 27">
                <a:extLst>
                  <a:ext uri="{FF2B5EF4-FFF2-40B4-BE49-F238E27FC236}">
                    <a16:creationId xmlns:a16="http://schemas.microsoft.com/office/drawing/2014/main" id="{7607C9B2-CE40-4FC2-ADD2-43AFF6B6E6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8513" y="4531795"/>
                <a:ext cx="468000" cy="0"/>
              </a:xfrm>
              <a:prstGeom prst="straightConnector1">
                <a:avLst/>
              </a:prstGeom>
              <a:ln w="25400">
                <a:solidFill>
                  <a:srgbClr val="FF5324"/>
                </a:solidFill>
                <a:headEnd type="arrow" w="med" len="med"/>
                <a:tailEnd type="arrow" w="med" len="med"/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634D491-C19B-4261-AADC-FD9C552B19E7}"/>
                  </a:ext>
                </a:extLst>
              </p:cNvPr>
              <p:cNvSpPr/>
              <p:nvPr/>
            </p:nvSpPr>
            <p:spPr>
              <a:xfrm>
                <a:off x="5549593" y="4283468"/>
                <a:ext cx="3385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i="1" dirty="0">
                    <a:ln w="0">
                      <a:noFill/>
                    </a:ln>
                    <a:solidFill>
                      <a:srgbClr val="FF5324"/>
                    </a:solidFill>
                    <a:effectLst>
                      <a:outerShdw blurRad="508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lang="fr-FR" sz="2400" dirty="0"/>
              </a:p>
            </p:txBody>
          </p:sp>
          <p:cxnSp>
            <p:nvCxnSpPr>
              <p:cNvPr id="31" name="Connecteur droit avec flèche 30">
                <a:extLst>
                  <a:ext uri="{FF2B5EF4-FFF2-40B4-BE49-F238E27FC236}">
                    <a16:creationId xmlns:a16="http://schemas.microsoft.com/office/drawing/2014/main" id="{7D396780-2E65-48D8-A101-3C1133C736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79050" y="4531791"/>
                <a:ext cx="936000" cy="0"/>
              </a:xfrm>
              <a:prstGeom prst="straightConnector1">
                <a:avLst/>
              </a:prstGeom>
              <a:ln w="25400">
                <a:solidFill>
                  <a:srgbClr val="FF5324"/>
                </a:solidFill>
                <a:headEnd type="arrow" w="med" len="med"/>
                <a:tailEnd type="arrow" w="med" len="med"/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4ECAA32-A30F-4714-918F-8B9E93D617F4}"/>
                  </a:ext>
                </a:extLst>
              </p:cNvPr>
              <p:cNvSpPr/>
              <p:nvPr/>
            </p:nvSpPr>
            <p:spPr>
              <a:xfrm>
                <a:off x="8742471" y="4286803"/>
                <a:ext cx="3385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i="1" dirty="0">
                    <a:ln w="0">
                      <a:noFill/>
                    </a:ln>
                    <a:solidFill>
                      <a:srgbClr val="FF5324"/>
                    </a:solidFill>
                    <a:effectLst>
                      <a:outerShdw blurRad="508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lang="fr-FR" sz="2400" dirty="0"/>
              </a:p>
            </p:txBody>
          </p:sp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035BE60-BB04-400A-A459-990EEBD8E295}"/>
                </a:ext>
              </a:extLst>
            </p:cNvPr>
            <p:cNvSpPr txBox="1"/>
            <p:nvPr/>
          </p:nvSpPr>
          <p:spPr>
            <a:xfrm>
              <a:off x="7535894" y="3270167"/>
              <a:ext cx="757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 ↑</a:t>
              </a:r>
              <a:endPara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96892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ZoneTexte 81">
            <a:extLst>
              <a:ext uri="{FF2B5EF4-FFF2-40B4-BE49-F238E27FC236}">
                <a16:creationId xmlns:a16="http://schemas.microsoft.com/office/drawing/2014/main" id="{372B8706-FCDC-4A46-AD97-5800E10585D2}"/>
              </a:ext>
            </a:extLst>
          </p:cNvPr>
          <p:cNvSpPr txBox="1"/>
          <p:nvPr/>
        </p:nvSpPr>
        <p:spPr>
          <a:xfrm>
            <a:off x="3739849" y="5441718"/>
            <a:ext cx="587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396B5ACA-3224-49AB-A5A0-C0BB840CF9C9}"/>
              </a:ext>
            </a:extLst>
          </p:cNvPr>
          <p:cNvSpPr txBox="1"/>
          <p:nvPr/>
        </p:nvSpPr>
        <p:spPr>
          <a:xfrm>
            <a:off x="9782907" y="5327780"/>
            <a:ext cx="587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Adaptive Texel Size – Upscale </a:t>
            </a:r>
            <a:endParaRPr lang="fr-FR" dirty="0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0214ED8-C6EB-4A77-8CCA-A1F93A3B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33E0B8D-181C-4EAE-BD4A-3CE8FA1FCFFA}"/>
              </a:ext>
            </a:extLst>
          </p:cNvPr>
          <p:cNvSpPr txBox="1"/>
          <p:nvPr/>
        </p:nvSpPr>
        <p:spPr>
          <a:xfrm>
            <a:off x="441737" y="6568501"/>
            <a:ext cx="6236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[Rota </a:t>
            </a:r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Bulò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S. et al. 2024] </a:t>
            </a:r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Revising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Densification in </a:t>
            </a:r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Gaussian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Splatting</a:t>
            </a:r>
            <a:endParaRPr lang="fr-FR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23C8EEB3-FEFE-4519-B267-6B10C2465559}"/>
              </a:ext>
            </a:extLst>
          </p:cNvPr>
          <p:cNvGrpSpPr/>
          <p:nvPr/>
        </p:nvGrpSpPr>
        <p:grpSpPr>
          <a:xfrm>
            <a:off x="2846467" y="1987678"/>
            <a:ext cx="8041820" cy="3945953"/>
            <a:chOff x="2364945" y="1484794"/>
            <a:chExt cx="6027461" cy="2957549"/>
          </a:xfrm>
        </p:grpSpPr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8625254E-DCFB-4296-BF33-A7DCC22F0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7947" y="1758893"/>
              <a:ext cx="2992019" cy="2001767"/>
            </a:xfrm>
            <a:prstGeom prst="rect">
              <a:avLst/>
            </a:prstGeom>
            <a:scene3d>
              <a:camera prst="isometricLeftDown">
                <a:rot lat="1500001" lon="2700003" rev="0"/>
              </a:camera>
              <a:lightRig rig="threePt" dir="t"/>
            </a:scene3d>
          </p:spPr>
        </p:pic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2FA6EDA1-5CF4-4926-A283-C94D50962337}"/>
                </a:ext>
              </a:extLst>
            </p:cNvPr>
            <p:cNvGrpSpPr/>
            <p:nvPr/>
          </p:nvGrpSpPr>
          <p:grpSpPr>
            <a:xfrm rot="19469013">
              <a:off x="2364945" y="2320508"/>
              <a:ext cx="2766586" cy="2121835"/>
              <a:chOff x="5740417" y="2532981"/>
              <a:chExt cx="2766586" cy="2121835"/>
            </a:xfrm>
          </p:grpSpPr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3DC9AA26-16C8-4FD0-A620-A5DB3C46CAF3}"/>
                  </a:ext>
                </a:extLst>
              </p:cNvPr>
              <p:cNvCxnSpPr>
                <a:cxnSpLocks/>
                <a:stCxn id="65" idx="4"/>
              </p:cNvCxnSpPr>
              <p:nvPr/>
            </p:nvCxnSpPr>
            <p:spPr>
              <a:xfrm flipV="1">
                <a:off x="6434652" y="2532981"/>
                <a:ext cx="2072351" cy="82142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" name="Groupe 61">
                <a:extLst>
                  <a:ext uri="{FF2B5EF4-FFF2-40B4-BE49-F238E27FC236}">
                    <a16:creationId xmlns:a16="http://schemas.microsoft.com/office/drawing/2014/main" id="{7A5A03D8-9C83-4264-828C-DF25BE01D06E}"/>
                  </a:ext>
                </a:extLst>
              </p:cNvPr>
              <p:cNvGrpSpPr/>
              <p:nvPr/>
            </p:nvGrpSpPr>
            <p:grpSpPr>
              <a:xfrm>
                <a:off x="5740417" y="3354404"/>
                <a:ext cx="694235" cy="355600"/>
                <a:chOff x="1222594" y="1925635"/>
                <a:chExt cx="694235" cy="355600"/>
              </a:xfrm>
              <a:solidFill>
                <a:schemeClr val="bg1"/>
              </a:solidFill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A5FAE2C2-4235-4F16-91A9-D01B56745E00}"/>
                    </a:ext>
                  </a:extLst>
                </p:cNvPr>
                <p:cNvSpPr/>
                <p:nvPr/>
              </p:nvSpPr>
              <p:spPr>
                <a:xfrm>
                  <a:off x="1222594" y="1925635"/>
                  <a:ext cx="389434" cy="355600"/>
                </a:xfrm>
                <a:prstGeom prst="rect">
                  <a:avLst/>
                </a:prstGeom>
                <a:noFill/>
                <a:ln w="38100">
                  <a:solidFill>
                    <a:srgbClr val="66854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5" name="Triangle isocèle 64">
                  <a:extLst>
                    <a:ext uri="{FF2B5EF4-FFF2-40B4-BE49-F238E27FC236}">
                      <a16:creationId xmlns:a16="http://schemas.microsoft.com/office/drawing/2014/main" id="{484B7B52-5B43-41C5-A6A8-8C476DB33BC0}"/>
                    </a:ext>
                  </a:extLst>
                </p:cNvPr>
                <p:cNvSpPr/>
                <p:nvPr/>
              </p:nvSpPr>
              <p:spPr>
                <a:xfrm rot="16200000">
                  <a:off x="1595297" y="1959703"/>
                  <a:ext cx="355599" cy="287464"/>
                </a:xfrm>
                <a:prstGeom prst="triangle">
                  <a:avLst/>
                </a:prstGeom>
                <a:grpFill/>
                <a:ln w="38100">
                  <a:solidFill>
                    <a:srgbClr val="66854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4B012BED-0A18-4F11-8ED3-604F7044B3D7}"/>
                  </a:ext>
                </a:extLst>
              </p:cNvPr>
              <p:cNvCxnSpPr>
                <a:cxnSpLocks/>
                <a:stCxn id="65" idx="2"/>
              </p:cNvCxnSpPr>
              <p:nvPr/>
            </p:nvCxnSpPr>
            <p:spPr>
              <a:xfrm>
                <a:off x="6434652" y="3710004"/>
                <a:ext cx="1979883" cy="94481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80FA8E48-BE96-4C56-AC9A-0AD8C3685DBC}"/>
                </a:ext>
              </a:extLst>
            </p:cNvPr>
            <p:cNvSpPr/>
            <p:nvPr/>
          </p:nvSpPr>
          <p:spPr>
            <a:xfrm rot="19968067">
              <a:off x="4789356" y="1484794"/>
              <a:ext cx="1312355" cy="555156"/>
            </a:xfrm>
            <a:prstGeom prst="ellipse">
              <a:avLst/>
            </a:prstGeom>
            <a:solidFill>
              <a:srgbClr val="668542"/>
            </a:solidFill>
            <a:ln w="38100">
              <a:solidFill>
                <a:srgbClr val="6685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041912E9-6267-496E-BC6A-0AFE74A79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0831" y="1629745"/>
              <a:ext cx="2992019" cy="200176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id="{C20BDDCC-AEF2-4E46-921E-7E96B00FD87B}"/>
                </a:ext>
              </a:extLst>
            </p:cNvPr>
            <p:cNvGrpSpPr/>
            <p:nvPr/>
          </p:nvGrpSpPr>
          <p:grpSpPr>
            <a:xfrm rot="12604245">
              <a:off x="5625820" y="2112344"/>
              <a:ext cx="2766586" cy="2121835"/>
              <a:chOff x="5740417" y="2532981"/>
              <a:chExt cx="2766586" cy="2121835"/>
            </a:xfrm>
          </p:grpSpPr>
          <p:cxnSp>
            <p:nvCxnSpPr>
              <p:cNvPr id="75" name="Connecteur droit 74">
                <a:extLst>
                  <a:ext uri="{FF2B5EF4-FFF2-40B4-BE49-F238E27FC236}">
                    <a16:creationId xmlns:a16="http://schemas.microsoft.com/office/drawing/2014/main" id="{46104A69-982B-4C7D-887E-609B78A687CA}"/>
                  </a:ext>
                </a:extLst>
              </p:cNvPr>
              <p:cNvCxnSpPr>
                <a:cxnSpLocks/>
                <a:stCxn id="79" idx="4"/>
              </p:cNvCxnSpPr>
              <p:nvPr/>
            </p:nvCxnSpPr>
            <p:spPr>
              <a:xfrm flipV="1">
                <a:off x="6434652" y="2532981"/>
                <a:ext cx="2072351" cy="82142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e 75">
                <a:extLst>
                  <a:ext uri="{FF2B5EF4-FFF2-40B4-BE49-F238E27FC236}">
                    <a16:creationId xmlns:a16="http://schemas.microsoft.com/office/drawing/2014/main" id="{A364798A-DAF2-42CE-B750-188DC1D2C1C3}"/>
                  </a:ext>
                </a:extLst>
              </p:cNvPr>
              <p:cNvGrpSpPr/>
              <p:nvPr/>
            </p:nvGrpSpPr>
            <p:grpSpPr>
              <a:xfrm>
                <a:off x="5740417" y="3354404"/>
                <a:ext cx="694235" cy="355600"/>
                <a:chOff x="1222594" y="1925635"/>
                <a:chExt cx="694235" cy="355600"/>
              </a:xfrm>
              <a:solidFill>
                <a:schemeClr val="bg1"/>
              </a:solidFill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D088DEAD-4F82-43D9-8A44-2A0D8708A943}"/>
                    </a:ext>
                  </a:extLst>
                </p:cNvPr>
                <p:cNvSpPr/>
                <p:nvPr/>
              </p:nvSpPr>
              <p:spPr>
                <a:xfrm>
                  <a:off x="1222594" y="1925635"/>
                  <a:ext cx="389434" cy="355600"/>
                </a:xfrm>
                <a:prstGeom prst="rect">
                  <a:avLst/>
                </a:prstGeom>
                <a:noFill/>
                <a:ln w="38100">
                  <a:solidFill>
                    <a:srgbClr val="66854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79" name="Triangle isocèle 78">
                  <a:extLst>
                    <a:ext uri="{FF2B5EF4-FFF2-40B4-BE49-F238E27FC236}">
                      <a16:creationId xmlns:a16="http://schemas.microsoft.com/office/drawing/2014/main" id="{961125E5-56F3-4C54-9066-4279A31A5C77}"/>
                    </a:ext>
                  </a:extLst>
                </p:cNvPr>
                <p:cNvSpPr/>
                <p:nvPr/>
              </p:nvSpPr>
              <p:spPr>
                <a:xfrm rot="16200000">
                  <a:off x="1595297" y="1959703"/>
                  <a:ext cx="355599" cy="287464"/>
                </a:xfrm>
                <a:prstGeom prst="triangle">
                  <a:avLst/>
                </a:prstGeom>
                <a:grpFill/>
                <a:ln w="38100">
                  <a:solidFill>
                    <a:srgbClr val="66854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cxnSp>
            <p:nvCxnSpPr>
              <p:cNvPr id="77" name="Connecteur droit 76">
                <a:extLst>
                  <a:ext uri="{FF2B5EF4-FFF2-40B4-BE49-F238E27FC236}">
                    <a16:creationId xmlns:a16="http://schemas.microsoft.com/office/drawing/2014/main" id="{BF297624-6221-418A-B789-35BC53992C05}"/>
                  </a:ext>
                </a:extLst>
              </p:cNvPr>
              <p:cNvCxnSpPr>
                <a:cxnSpLocks/>
                <a:stCxn id="79" idx="2"/>
              </p:cNvCxnSpPr>
              <p:nvPr/>
            </p:nvCxnSpPr>
            <p:spPr>
              <a:xfrm>
                <a:off x="6434652" y="3710004"/>
                <a:ext cx="1979883" cy="94481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4" name="ZoneTexte 83">
            <a:extLst>
              <a:ext uri="{FF2B5EF4-FFF2-40B4-BE49-F238E27FC236}">
                <a16:creationId xmlns:a16="http://schemas.microsoft.com/office/drawing/2014/main" id="{34723D52-B7B4-4AE0-B72D-182701D19101}"/>
              </a:ext>
            </a:extLst>
          </p:cNvPr>
          <p:cNvSpPr txBox="1"/>
          <p:nvPr/>
        </p:nvSpPr>
        <p:spPr>
          <a:xfrm>
            <a:off x="3741961" y="5441718"/>
            <a:ext cx="587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003644CF-7D49-4862-B96B-07DF61D2445B}"/>
              </a:ext>
            </a:extLst>
          </p:cNvPr>
          <p:cNvSpPr txBox="1"/>
          <p:nvPr/>
        </p:nvSpPr>
        <p:spPr>
          <a:xfrm>
            <a:off x="6156127" y="1603303"/>
            <a:ext cx="587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5415DFA0-2ACA-4E49-BED0-CFB675AA44EB}"/>
              </a:ext>
            </a:extLst>
          </p:cNvPr>
          <p:cNvSpPr txBox="1"/>
          <p:nvPr/>
        </p:nvSpPr>
        <p:spPr>
          <a:xfrm>
            <a:off x="9782907" y="5327780"/>
            <a:ext cx="587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AF0902F-8F2F-4973-BFAA-413BA412F60A}"/>
              </a:ext>
            </a:extLst>
          </p:cNvPr>
          <p:cNvSpPr txBox="1"/>
          <p:nvPr/>
        </p:nvSpPr>
        <p:spPr>
          <a:xfrm>
            <a:off x="371484" y="981869"/>
            <a:ext cx="3662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high error = need for more </a:t>
            </a:r>
          </a:p>
          <a:p>
            <a:r>
              <a:rPr lang="en-US" sz="2400" dirty="0"/>
              <a:t>                       color samples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01358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92 L 0.19727 -0.5564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277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.00602 L -0.29752 -0.5398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-2729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4" grpId="1"/>
      <p:bldP spid="84" grpId="2"/>
      <p:bldP spid="87" grpId="0"/>
      <p:bldP spid="85" grpId="0"/>
      <p:bldP spid="85" grpId="1"/>
      <p:bldP spid="85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BA842A6-6051-4455-896D-DF214D940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4" y="947639"/>
            <a:ext cx="10575668" cy="5542142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9B09827D-E51B-4FCB-B2BA-471F88C72634}"/>
              </a:ext>
            </a:extLst>
          </p:cNvPr>
          <p:cNvSpPr txBox="1"/>
          <p:nvPr/>
        </p:nvSpPr>
        <p:spPr>
          <a:xfrm>
            <a:off x="441737" y="6568501"/>
            <a:ext cx="6236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[Huang B. et al. 2024]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2DGS: 2D Gaussian Splatting for Geometrically Accurate Radiance Fields</a:t>
            </a:r>
            <a:endParaRPr lang="fr-FR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17F76DA9-7AED-4571-81D7-83907AA23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– 2D Gaussian Splatting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1514E1-6328-43D9-B0A8-A0D899F62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6585-2D6E-4F86-8370-6BD11FB09B95}" type="slidenum">
              <a:rPr lang="fr-FR" smtClean="0"/>
              <a:pPr/>
              <a:t>3</a:t>
            </a:fld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639C49A-470B-4D58-B55C-A74AFCA8BA7F}"/>
              </a:ext>
            </a:extLst>
          </p:cNvPr>
          <p:cNvGrpSpPr/>
          <p:nvPr/>
        </p:nvGrpSpPr>
        <p:grpSpPr>
          <a:xfrm>
            <a:off x="2134958" y="2313813"/>
            <a:ext cx="7672039" cy="1481711"/>
            <a:chOff x="2441804" y="2165390"/>
            <a:chExt cx="7672039" cy="148171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27D96E7-D0F8-4C50-9858-592B5D21CBF1}"/>
                </a:ext>
              </a:extLst>
            </p:cNvPr>
            <p:cNvSpPr/>
            <p:nvPr/>
          </p:nvSpPr>
          <p:spPr>
            <a:xfrm>
              <a:off x="2441804" y="2174058"/>
              <a:ext cx="7672039" cy="1473043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FF5324"/>
              </a:solidFill>
            </a:ln>
            <a:effectLst>
              <a:outerShdw blurRad="152400" sx="103000" sy="103000" algn="ctr" rotWithShape="0">
                <a:prstClr val="black">
                  <a:alpha val="5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9ACF328-BF6A-4785-91F5-D17C1B1ED016}"/>
                </a:ext>
              </a:extLst>
            </p:cNvPr>
            <p:cNvSpPr txBox="1"/>
            <p:nvPr/>
          </p:nvSpPr>
          <p:spPr>
            <a:xfrm>
              <a:off x="2535044" y="2495082"/>
              <a:ext cx="70469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3D Gaussian Primitives </a:t>
              </a:r>
              <a:r>
                <a:rPr lang="en-US" sz="2400" b="1" dirty="0">
                  <a:sym typeface="Wingdings" panose="05000000000000000000" pitchFamily="2" charset="2"/>
                </a:rPr>
                <a:t></a:t>
              </a:r>
              <a:r>
                <a:rPr lang="en-US" sz="2400" dirty="0"/>
                <a:t> 2D Gaussian </a:t>
              </a:r>
              <a:r>
                <a:rPr lang="en-US" sz="2400" b="1" dirty="0"/>
                <a:t>Planar </a:t>
              </a:r>
              <a:r>
                <a:rPr lang="en-US" sz="2400" dirty="0"/>
                <a:t>Ellipses </a:t>
              </a:r>
            </a:p>
            <a:p>
              <a:r>
                <a:rPr lang="en-US" sz="2400" dirty="0"/>
                <a:t>3D Rotation </a:t>
              </a:r>
              <a:r>
                <a:rPr lang="en-US" sz="2400" b="1" dirty="0">
                  <a:sym typeface="Wingdings" panose="05000000000000000000" pitchFamily="2" charset="2"/>
                </a:rPr>
                <a:t></a:t>
              </a:r>
              <a:r>
                <a:rPr lang="en-US" sz="2400" dirty="0"/>
                <a:t> 2D Rotation + </a:t>
              </a:r>
              <a:r>
                <a:rPr lang="en-US" sz="2400" b="1" dirty="0"/>
                <a:t>Normal</a:t>
              </a:r>
            </a:p>
          </p:txBody>
        </p: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17675E6B-0A77-4FEC-8061-7B1470B27C57}"/>
                </a:ext>
              </a:extLst>
            </p:cNvPr>
            <p:cNvGrpSpPr/>
            <p:nvPr/>
          </p:nvGrpSpPr>
          <p:grpSpPr>
            <a:xfrm rot="1221655">
              <a:off x="9271273" y="2165390"/>
              <a:ext cx="626815" cy="1443434"/>
              <a:chOff x="7230771" y="470817"/>
              <a:chExt cx="905546" cy="2085296"/>
            </a:xfrm>
          </p:grpSpPr>
          <p:sp>
            <p:nvSpPr>
              <p:cNvPr id="53" name="Organigramme : Connecteur 52">
                <a:extLst>
                  <a:ext uri="{FF2B5EF4-FFF2-40B4-BE49-F238E27FC236}">
                    <a16:creationId xmlns:a16="http://schemas.microsoft.com/office/drawing/2014/main" id="{9B84CCDB-4523-4A99-BF09-25EA46C2915E}"/>
                  </a:ext>
                </a:extLst>
              </p:cNvPr>
              <p:cNvSpPr/>
              <p:nvPr/>
            </p:nvSpPr>
            <p:spPr>
              <a:xfrm rot="14805930">
                <a:off x="6640896" y="1060692"/>
                <a:ext cx="2085296" cy="905546"/>
              </a:xfrm>
              <a:prstGeom prst="flowChartConnector">
                <a:avLst/>
              </a:prstGeom>
              <a:gradFill>
                <a:gsLst>
                  <a:gs pos="100000">
                    <a:schemeClr val="accent5">
                      <a:lumMod val="60000"/>
                      <a:lumOff val="40000"/>
                      <a:alpha val="0"/>
                    </a:schemeClr>
                  </a:gs>
                  <a:gs pos="46000">
                    <a:schemeClr val="accent5">
                      <a:lumMod val="60000"/>
                      <a:lumOff val="4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55" name="Connecteur droit avec flèche 54">
                <a:extLst>
                  <a:ext uri="{FF2B5EF4-FFF2-40B4-BE49-F238E27FC236}">
                    <a16:creationId xmlns:a16="http://schemas.microsoft.com/office/drawing/2014/main" id="{BC5C3EEC-EE4E-426B-9CB2-B07928E42C6E}"/>
                  </a:ext>
                </a:extLst>
              </p:cNvPr>
              <p:cNvCxnSpPr>
                <a:cxnSpLocks/>
              </p:cNvCxnSpPr>
              <p:nvPr/>
            </p:nvCxnSpPr>
            <p:spPr>
              <a:xfrm rot="20378345" flipV="1">
                <a:off x="7626627" y="1240950"/>
                <a:ext cx="417577" cy="156122"/>
              </a:xfrm>
              <a:prstGeom prst="straightConnector1">
                <a:avLst/>
              </a:prstGeom>
              <a:ln w="38100">
                <a:solidFill>
                  <a:srgbClr val="FF532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2917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Adaptive Texel Size – Upscaling </a:t>
            </a:r>
            <a:endParaRPr lang="fr-FR" dirty="0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0214ED8-C6EB-4A77-8CCA-A1F93A3B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30</a:t>
            </a:fld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FFC2BE0-1F16-42E5-8FD3-2AECF90D727C}"/>
              </a:ext>
            </a:extLst>
          </p:cNvPr>
          <p:cNvGrpSpPr/>
          <p:nvPr/>
        </p:nvGrpSpPr>
        <p:grpSpPr>
          <a:xfrm>
            <a:off x="1509389" y="2373229"/>
            <a:ext cx="8694250" cy="2235854"/>
            <a:chOff x="1509389" y="2373229"/>
            <a:chExt cx="8694250" cy="2235854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573C5949-6288-45A7-9D1B-DCA787404F3E}"/>
                </a:ext>
              </a:extLst>
            </p:cNvPr>
            <p:cNvGrpSpPr/>
            <p:nvPr/>
          </p:nvGrpSpPr>
          <p:grpSpPr>
            <a:xfrm>
              <a:off x="1509389" y="2373229"/>
              <a:ext cx="8694250" cy="2235854"/>
              <a:chOff x="1509389" y="2373229"/>
              <a:chExt cx="8694250" cy="2235854"/>
            </a:xfrm>
          </p:grpSpPr>
          <p:cxnSp>
            <p:nvCxnSpPr>
              <p:cNvPr id="42" name="Connecteur droit avec flèche 41">
                <a:extLst>
                  <a:ext uri="{FF2B5EF4-FFF2-40B4-BE49-F238E27FC236}">
                    <a16:creationId xmlns:a16="http://schemas.microsoft.com/office/drawing/2014/main" id="{B81462A8-C6EA-40CF-854A-6C0C5C0076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6843" y="4406631"/>
                <a:ext cx="1080000" cy="0"/>
              </a:xfrm>
              <a:prstGeom prst="straightConnector1">
                <a:avLst/>
              </a:prstGeom>
              <a:ln w="25400">
                <a:solidFill>
                  <a:srgbClr val="FF5324"/>
                </a:solidFill>
                <a:headEnd type="arrow" w="med" len="med"/>
                <a:tailEnd type="arrow" w="med" len="med"/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498C45B-6588-4286-AD9D-9243C8FE834C}"/>
                  </a:ext>
                </a:extLst>
              </p:cNvPr>
              <p:cNvSpPr/>
              <p:nvPr/>
            </p:nvSpPr>
            <p:spPr>
              <a:xfrm>
                <a:off x="4930835" y="4147418"/>
                <a:ext cx="3385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i="1" dirty="0">
                    <a:ln w="0">
                      <a:noFill/>
                    </a:ln>
                    <a:solidFill>
                      <a:srgbClr val="FF5324"/>
                    </a:solidFill>
                    <a:effectLst>
                      <a:outerShdw blurRad="508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lang="fr-FR" sz="2400" dirty="0"/>
              </a:p>
            </p:txBody>
          </p:sp>
          <p:cxnSp>
            <p:nvCxnSpPr>
              <p:cNvPr id="44" name="Connecteur droit avec flèche 43">
                <a:extLst>
                  <a:ext uri="{FF2B5EF4-FFF2-40B4-BE49-F238E27FC236}">
                    <a16:creationId xmlns:a16="http://schemas.microsoft.com/office/drawing/2014/main" id="{400B593D-B5BA-416E-8478-9D6AD0EB9A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05069" y="4406631"/>
                <a:ext cx="540000" cy="0"/>
              </a:xfrm>
              <a:prstGeom prst="straightConnector1">
                <a:avLst/>
              </a:prstGeom>
              <a:ln w="25400">
                <a:solidFill>
                  <a:srgbClr val="FF5324"/>
                </a:solidFill>
                <a:headEnd type="arrow" w="med" len="med"/>
                <a:tailEnd type="arrow" w="med" len="med"/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43D4812-4CF9-49B2-AC55-72F22D100406}"/>
                  </a:ext>
                </a:extLst>
              </p:cNvPr>
              <p:cNvSpPr/>
              <p:nvPr/>
            </p:nvSpPr>
            <p:spPr>
              <a:xfrm>
                <a:off x="8719061" y="4147418"/>
                <a:ext cx="3385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i="1" dirty="0">
                    <a:ln w="0">
                      <a:noFill/>
                    </a:ln>
                    <a:solidFill>
                      <a:srgbClr val="FF5324"/>
                    </a:solidFill>
                    <a:effectLst>
                      <a:outerShdw blurRad="508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lang="fr-FR" sz="2400" dirty="0"/>
              </a:p>
            </p:txBody>
          </p:sp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992733D6-67B1-478F-B067-7CA32F851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9389" y="2373229"/>
                <a:ext cx="8694250" cy="2175996"/>
              </a:xfrm>
              <a:prstGeom prst="rect">
                <a:avLst/>
              </a:prstGeom>
            </p:spPr>
          </p:pic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2284AB8-24C8-4D34-8D69-EA8C4D0879F3}"/>
                </a:ext>
              </a:extLst>
            </p:cNvPr>
            <p:cNvSpPr txBox="1"/>
            <p:nvPr/>
          </p:nvSpPr>
          <p:spPr>
            <a:xfrm>
              <a:off x="7291094" y="3291767"/>
              <a:ext cx="757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 ↓</a:t>
              </a:r>
              <a:endPara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6435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AE7DA8F0-40C1-4693-AEBB-6BEB91317876}"/>
              </a:ext>
            </a:extLst>
          </p:cNvPr>
          <p:cNvGrpSpPr/>
          <p:nvPr/>
        </p:nvGrpSpPr>
        <p:grpSpPr>
          <a:xfrm>
            <a:off x="372687" y="1116202"/>
            <a:ext cx="7811436" cy="2008825"/>
            <a:chOff x="1509389" y="2373229"/>
            <a:chExt cx="8694250" cy="2235854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5BD83D95-FD86-444B-A51D-33AE8FCDB4C6}"/>
                </a:ext>
              </a:extLst>
            </p:cNvPr>
            <p:cNvGrpSpPr/>
            <p:nvPr/>
          </p:nvGrpSpPr>
          <p:grpSpPr>
            <a:xfrm>
              <a:off x="1509389" y="2373229"/>
              <a:ext cx="8694250" cy="2235854"/>
              <a:chOff x="1509389" y="2373229"/>
              <a:chExt cx="8694250" cy="2235854"/>
            </a:xfrm>
          </p:grpSpPr>
          <p:cxnSp>
            <p:nvCxnSpPr>
              <p:cNvPr id="17" name="Connecteur droit avec flèche 16">
                <a:extLst>
                  <a:ext uri="{FF2B5EF4-FFF2-40B4-BE49-F238E27FC236}">
                    <a16:creationId xmlns:a16="http://schemas.microsoft.com/office/drawing/2014/main" id="{D8D44C7E-BB04-4C7F-97D4-421D02F8F9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6843" y="4406631"/>
                <a:ext cx="1080000" cy="0"/>
              </a:xfrm>
              <a:prstGeom prst="straightConnector1">
                <a:avLst/>
              </a:prstGeom>
              <a:ln w="25400">
                <a:solidFill>
                  <a:srgbClr val="FF5324"/>
                </a:solidFill>
                <a:headEnd type="arrow" w="med" len="med"/>
                <a:tailEnd type="arrow" w="med" len="med"/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017C5B0-993F-4BB9-9FA3-25B8DF44C30F}"/>
                  </a:ext>
                </a:extLst>
              </p:cNvPr>
              <p:cNvSpPr/>
              <p:nvPr/>
            </p:nvSpPr>
            <p:spPr>
              <a:xfrm>
                <a:off x="4930835" y="4147418"/>
                <a:ext cx="3385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i="1" dirty="0">
                    <a:ln w="0">
                      <a:noFill/>
                    </a:ln>
                    <a:solidFill>
                      <a:srgbClr val="FF5324"/>
                    </a:solidFill>
                    <a:effectLst>
                      <a:outerShdw blurRad="508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lang="fr-FR" sz="2400" dirty="0"/>
              </a:p>
            </p:txBody>
          </p:sp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id="{B3BD3F54-B4E7-4B42-9BA1-3C0976B056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05069" y="4406631"/>
                <a:ext cx="540000" cy="0"/>
              </a:xfrm>
              <a:prstGeom prst="straightConnector1">
                <a:avLst/>
              </a:prstGeom>
              <a:ln w="25400">
                <a:solidFill>
                  <a:srgbClr val="FF5324"/>
                </a:solidFill>
                <a:headEnd type="arrow" w="med" len="med"/>
                <a:tailEnd type="arrow" w="med" len="med"/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92583EC-AD68-4BDC-B5DE-0712D69B4354}"/>
                  </a:ext>
                </a:extLst>
              </p:cNvPr>
              <p:cNvSpPr/>
              <p:nvPr/>
            </p:nvSpPr>
            <p:spPr>
              <a:xfrm>
                <a:off x="8719061" y="4147418"/>
                <a:ext cx="3385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i="1" dirty="0">
                    <a:ln w="0">
                      <a:noFill/>
                    </a:ln>
                    <a:solidFill>
                      <a:srgbClr val="FF5324"/>
                    </a:solidFill>
                    <a:effectLst>
                      <a:outerShdw blurRad="508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lang="fr-FR" sz="2400" dirty="0"/>
              </a:p>
            </p:txBody>
          </p:sp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8273D1CB-3527-41EA-8CC5-5C847B2B0B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9389" y="2373229"/>
                <a:ext cx="8694250" cy="2175996"/>
              </a:xfrm>
              <a:prstGeom prst="rect">
                <a:avLst/>
              </a:prstGeom>
            </p:spPr>
          </p:pic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86A8D84-86E4-4800-9146-0EF88C26AE66}"/>
                </a:ext>
              </a:extLst>
            </p:cNvPr>
            <p:cNvSpPr txBox="1"/>
            <p:nvPr/>
          </p:nvSpPr>
          <p:spPr>
            <a:xfrm>
              <a:off x="7291094" y="3291767"/>
              <a:ext cx="757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 ↓</a:t>
              </a:r>
              <a:endPara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Primitive Splitting</a:t>
            </a:r>
            <a:endParaRPr lang="fr-FR" dirty="0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0214ED8-C6EB-4A77-8CCA-A1F93A3B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6CC0D97-BF2B-4A32-9B9E-4E6498932047}"/>
              </a:ext>
            </a:extLst>
          </p:cNvPr>
          <p:cNvSpPr/>
          <p:nvPr/>
        </p:nvSpPr>
        <p:spPr>
          <a:xfrm>
            <a:off x="822162" y="3384227"/>
            <a:ext cx="2928734" cy="2972123"/>
          </a:xfrm>
          <a:prstGeom prst="ellipse">
            <a:avLst/>
          </a:prstGeom>
          <a:gradFill>
            <a:gsLst>
              <a:gs pos="10000">
                <a:srgbClr val="FD7301"/>
              </a:gs>
              <a:gs pos="100000">
                <a:srgbClr val="4472C4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485900" h="148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BDAC721-0FE7-4B24-A499-3313FDBA6E35}"/>
              </a:ext>
            </a:extLst>
          </p:cNvPr>
          <p:cNvSpPr/>
          <p:nvPr/>
        </p:nvSpPr>
        <p:spPr>
          <a:xfrm rot="452331">
            <a:off x="860998" y="3144684"/>
            <a:ext cx="663687" cy="3038292"/>
          </a:xfrm>
          <a:prstGeom prst="ellipse">
            <a:avLst/>
          </a:prstGeom>
          <a:solidFill>
            <a:srgbClr val="A47566"/>
          </a:solidFill>
          <a:ln w="38100">
            <a:solidFill>
              <a:srgbClr val="668542"/>
            </a:solidFill>
          </a:ln>
          <a:effectLst>
            <a:outerShdw blurRad="114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495F964-E7CB-4C72-9C61-F1EB11816A41}"/>
              </a:ext>
            </a:extLst>
          </p:cNvPr>
          <p:cNvSpPr txBox="1"/>
          <p:nvPr/>
        </p:nvSpPr>
        <p:spPr>
          <a:xfrm>
            <a:off x="4521363" y="4037902"/>
            <a:ext cx="6366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Geometric Error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Independent </a:t>
            </a:r>
            <a:r>
              <a:rPr lang="en-US" sz="2400" dirty="0"/>
              <a:t>of #color samples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Need for more primitives</a:t>
            </a:r>
          </a:p>
        </p:txBody>
      </p:sp>
    </p:spTree>
    <p:extLst>
      <p:ext uri="{BB962C8B-B14F-4D97-AF65-F5344CB8AC3E}">
        <p14:creationId xmlns:p14="http://schemas.microsoft.com/office/powerpoint/2010/main" val="2126424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Primitive Splitting</a:t>
            </a:r>
            <a:endParaRPr lang="fr-FR" dirty="0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0214ED8-C6EB-4A77-8CCA-A1F93A3B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6452D1B-5AEA-4DC2-BA60-EA1038D95E6A}"/>
              </a:ext>
            </a:extLst>
          </p:cNvPr>
          <p:cNvSpPr txBox="1"/>
          <p:nvPr/>
        </p:nvSpPr>
        <p:spPr>
          <a:xfrm>
            <a:off x="6476444" y="5509628"/>
            <a:ext cx="383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5324"/>
                </a:solidFill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fr-FR" sz="2400" b="1" dirty="0">
              <a:solidFill>
                <a:srgbClr val="FF5324"/>
              </a:solidFill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706C68F-1F9B-44E4-8C29-9318E56C8D8A}"/>
              </a:ext>
            </a:extLst>
          </p:cNvPr>
          <p:cNvCxnSpPr>
            <a:cxnSpLocks/>
          </p:cNvCxnSpPr>
          <p:nvPr/>
        </p:nvCxnSpPr>
        <p:spPr>
          <a:xfrm>
            <a:off x="6859582" y="5785419"/>
            <a:ext cx="2160000" cy="0"/>
          </a:xfrm>
          <a:prstGeom prst="straightConnector1">
            <a:avLst/>
          </a:prstGeom>
          <a:ln w="25400">
            <a:solidFill>
              <a:srgbClr val="FF5324"/>
            </a:solidFill>
            <a:headEnd type="arrow" w="med" len="med"/>
            <a:tailEnd type="arrow" w="med" len="med"/>
          </a:ln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27152794-EFE0-4356-935C-5A8EDA5E623E}"/>
              </a:ext>
            </a:extLst>
          </p:cNvPr>
          <p:cNvCxnSpPr>
            <a:cxnSpLocks/>
          </p:cNvCxnSpPr>
          <p:nvPr/>
        </p:nvCxnSpPr>
        <p:spPr>
          <a:xfrm>
            <a:off x="6859582" y="5785419"/>
            <a:ext cx="1080000" cy="0"/>
          </a:xfrm>
          <a:prstGeom prst="straightConnector1">
            <a:avLst/>
          </a:prstGeom>
          <a:ln w="25400">
            <a:solidFill>
              <a:srgbClr val="FF5324"/>
            </a:solidFill>
            <a:headEnd type="arrow" w="med" len="med"/>
            <a:tailEnd type="arrow" w="med" len="med"/>
          </a:ln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F4BCAB46-2EF2-4F21-BD1F-5119901F3A54}"/>
              </a:ext>
            </a:extLst>
          </p:cNvPr>
          <p:cNvCxnSpPr>
            <a:cxnSpLocks/>
          </p:cNvCxnSpPr>
          <p:nvPr/>
        </p:nvCxnSpPr>
        <p:spPr>
          <a:xfrm>
            <a:off x="6859582" y="5785419"/>
            <a:ext cx="540000" cy="0"/>
          </a:xfrm>
          <a:prstGeom prst="straightConnector1">
            <a:avLst/>
          </a:prstGeom>
          <a:ln w="25400">
            <a:solidFill>
              <a:srgbClr val="FF5324"/>
            </a:solidFill>
            <a:headEnd type="arrow" w="med" len="med"/>
            <a:tailEnd type="arrow" w="med" len="med"/>
          </a:ln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0493C4B1-CDB4-471E-A508-1BAEE9DCDF91}"/>
              </a:ext>
            </a:extLst>
          </p:cNvPr>
          <p:cNvSpPr txBox="1"/>
          <p:nvPr/>
        </p:nvSpPr>
        <p:spPr>
          <a:xfrm>
            <a:off x="772886" y="1991817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High Error</a:t>
            </a:r>
            <a:endParaRPr lang="fr-FR" sz="2400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8EE2E9A-EE75-4F6B-9641-6B71F9331E13}"/>
              </a:ext>
            </a:extLst>
          </p:cNvPr>
          <p:cNvSpPr txBox="1"/>
          <p:nvPr/>
        </p:nvSpPr>
        <p:spPr>
          <a:xfrm>
            <a:off x="3000251" y="1991816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Upscale</a:t>
            </a:r>
            <a:endParaRPr lang="fr-FR" sz="2400" dirty="0"/>
          </a:p>
        </p:txBody>
      </p:sp>
      <p:sp>
        <p:nvSpPr>
          <p:cNvPr id="40" name="Flèche : courbe vers le bas 39">
            <a:extLst>
              <a:ext uri="{FF2B5EF4-FFF2-40B4-BE49-F238E27FC236}">
                <a16:creationId xmlns:a16="http://schemas.microsoft.com/office/drawing/2014/main" id="{E7DE3987-EE63-4513-BA05-ADBF14E459E0}"/>
              </a:ext>
            </a:extLst>
          </p:cNvPr>
          <p:cNvSpPr/>
          <p:nvPr/>
        </p:nvSpPr>
        <p:spPr>
          <a:xfrm>
            <a:off x="1908458" y="1534617"/>
            <a:ext cx="1502229" cy="461665"/>
          </a:xfrm>
          <a:prstGeom prst="curvedDownArrow">
            <a:avLst>
              <a:gd name="adj1" fmla="val 24742"/>
              <a:gd name="adj2" fmla="val 66800"/>
              <a:gd name="adj3" fmla="val 3679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ED2CEC7-CC98-4726-A13F-2F52D746365C}"/>
              </a:ext>
            </a:extLst>
          </p:cNvPr>
          <p:cNvSpPr/>
          <p:nvPr/>
        </p:nvSpPr>
        <p:spPr>
          <a:xfrm>
            <a:off x="6764957" y="1023340"/>
            <a:ext cx="4347691" cy="4412102"/>
          </a:xfrm>
          <a:prstGeom prst="ellipse">
            <a:avLst/>
          </a:prstGeom>
          <a:gradFill>
            <a:gsLst>
              <a:gs pos="10000">
                <a:srgbClr val="FD7301"/>
              </a:gs>
              <a:gs pos="100000">
                <a:srgbClr val="4472C4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2159000" h="2159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88562DF-C117-4C1D-8E2F-D3A0DC4355E5}"/>
              </a:ext>
            </a:extLst>
          </p:cNvPr>
          <p:cNvSpPr/>
          <p:nvPr/>
        </p:nvSpPr>
        <p:spPr>
          <a:xfrm rot="452331">
            <a:off x="6656228" y="406471"/>
            <a:ext cx="947165" cy="4887157"/>
          </a:xfrm>
          <a:prstGeom prst="ellipse">
            <a:avLst/>
          </a:prstGeom>
          <a:solidFill>
            <a:srgbClr val="A47566"/>
          </a:solidFill>
          <a:ln w="38100">
            <a:solidFill>
              <a:srgbClr val="668542"/>
            </a:solidFill>
          </a:ln>
          <a:effectLst>
            <a:outerShdw blurRad="114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722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Primitive Splitting</a:t>
            </a:r>
            <a:endParaRPr lang="fr-FR" dirty="0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0214ED8-C6EB-4A77-8CCA-A1F93A3B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6452D1B-5AEA-4DC2-BA60-EA1038D95E6A}"/>
              </a:ext>
            </a:extLst>
          </p:cNvPr>
          <p:cNvSpPr txBox="1"/>
          <p:nvPr/>
        </p:nvSpPr>
        <p:spPr>
          <a:xfrm>
            <a:off x="6476444" y="5509628"/>
            <a:ext cx="383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5324"/>
                </a:solidFill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fr-FR" sz="2400" b="1" dirty="0">
              <a:solidFill>
                <a:srgbClr val="FF5324"/>
              </a:solidFill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F4BCAB46-2EF2-4F21-BD1F-5119901F3A54}"/>
              </a:ext>
            </a:extLst>
          </p:cNvPr>
          <p:cNvCxnSpPr>
            <a:cxnSpLocks/>
          </p:cNvCxnSpPr>
          <p:nvPr/>
        </p:nvCxnSpPr>
        <p:spPr>
          <a:xfrm>
            <a:off x="6859582" y="5785419"/>
            <a:ext cx="540000" cy="0"/>
          </a:xfrm>
          <a:prstGeom prst="straightConnector1">
            <a:avLst/>
          </a:prstGeom>
          <a:ln w="25400">
            <a:solidFill>
              <a:srgbClr val="FF5324"/>
            </a:solidFill>
            <a:headEnd type="arrow" w="med" len="med"/>
            <a:tailEnd type="arrow" w="med" len="med"/>
          </a:ln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C28D6EE1-07A6-4806-8EFE-C339EDACE7D7}"/>
              </a:ext>
            </a:extLst>
          </p:cNvPr>
          <p:cNvSpPr txBox="1"/>
          <p:nvPr/>
        </p:nvSpPr>
        <p:spPr>
          <a:xfrm>
            <a:off x="650924" y="1530151"/>
            <a:ext cx="5519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Persisting error </a:t>
            </a:r>
            <a:r>
              <a:rPr lang="en-US" sz="2400" b="1" dirty="0">
                <a:sym typeface="Wingdings" panose="05000000000000000000" pitchFamily="2" charset="2"/>
              </a:rPr>
              <a:t></a:t>
            </a:r>
            <a:r>
              <a:rPr lang="en-US" sz="2400" b="1" dirty="0"/>
              <a:t>Geometric</a:t>
            </a:r>
            <a:r>
              <a:rPr lang="en-US" sz="2400" dirty="0"/>
              <a:t> </a:t>
            </a:r>
            <a:r>
              <a:rPr lang="en-US" sz="2400" b="1" dirty="0"/>
              <a:t>error</a:t>
            </a:r>
            <a:endParaRPr lang="fr-FR" sz="2400" b="1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ED2CEC7-CC98-4726-A13F-2F52D746365C}"/>
              </a:ext>
            </a:extLst>
          </p:cNvPr>
          <p:cNvSpPr/>
          <p:nvPr/>
        </p:nvSpPr>
        <p:spPr>
          <a:xfrm>
            <a:off x="6764957" y="1023340"/>
            <a:ext cx="4347691" cy="4412102"/>
          </a:xfrm>
          <a:prstGeom prst="ellipse">
            <a:avLst/>
          </a:prstGeom>
          <a:gradFill>
            <a:gsLst>
              <a:gs pos="10000">
                <a:srgbClr val="FD7301"/>
              </a:gs>
              <a:gs pos="100000">
                <a:srgbClr val="4472C4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2159000" h="2159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88562DF-C117-4C1D-8E2F-D3A0DC4355E5}"/>
              </a:ext>
            </a:extLst>
          </p:cNvPr>
          <p:cNvSpPr/>
          <p:nvPr/>
        </p:nvSpPr>
        <p:spPr>
          <a:xfrm rot="452331">
            <a:off x="6656228" y="406471"/>
            <a:ext cx="947165" cy="4887157"/>
          </a:xfrm>
          <a:prstGeom prst="ellipse">
            <a:avLst/>
          </a:prstGeom>
          <a:solidFill>
            <a:srgbClr val="A47566"/>
          </a:solidFill>
          <a:ln w="38100">
            <a:solidFill>
              <a:srgbClr val="668542"/>
            </a:solidFill>
          </a:ln>
          <a:effectLst>
            <a:outerShdw blurRad="114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073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Primitive Splitting</a:t>
            </a:r>
            <a:endParaRPr lang="fr-FR" dirty="0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0214ED8-C6EB-4A77-8CCA-A1F93A3B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34</a:t>
            </a:fld>
            <a:endParaRPr lang="fr-FR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F8FBC3D6-50BB-44D5-BE2D-4E583B9BF2D8}"/>
              </a:ext>
            </a:extLst>
          </p:cNvPr>
          <p:cNvGrpSpPr/>
          <p:nvPr/>
        </p:nvGrpSpPr>
        <p:grpSpPr>
          <a:xfrm>
            <a:off x="674004" y="2370687"/>
            <a:ext cx="4588329" cy="1200329"/>
            <a:chOff x="430050" y="3171468"/>
            <a:chExt cx="4588329" cy="1200329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7F2BB18-B715-4A37-9B62-AD5834EB9798}"/>
                </a:ext>
              </a:extLst>
            </p:cNvPr>
            <p:cNvSpPr txBox="1"/>
            <p:nvPr/>
          </p:nvSpPr>
          <p:spPr>
            <a:xfrm>
              <a:off x="581025" y="3362325"/>
              <a:ext cx="44373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Split primitives with </a:t>
              </a:r>
              <a:r>
                <a:rPr lang="en-US" sz="2400" b="1" dirty="0"/>
                <a:t>high texture resolution </a:t>
              </a:r>
              <a:r>
                <a:rPr lang="en-US" sz="2400" dirty="0"/>
                <a:t>and high error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/>
                <a:t> </a:t>
              </a:r>
              <a:endParaRPr lang="fr-FR" sz="240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453B70E-3A38-4832-9667-567E013835EE}"/>
                </a:ext>
              </a:extLst>
            </p:cNvPr>
            <p:cNvSpPr/>
            <p:nvPr/>
          </p:nvSpPr>
          <p:spPr>
            <a:xfrm>
              <a:off x="430050" y="3171468"/>
              <a:ext cx="4588329" cy="1200329"/>
            </a:xfrm>
            <a:prstGeom prst="rect">
              <a:avLst/>
            </a:prstGeom>
            <a:noFill/>
            <a:ln w="50800">
              <a:solidFill>
                <a:srgbClr val="6685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D6452D1B-5AEA-4DC2-BA60-EA1038D95E6A}"/>
              </a:ext>
            </a:extLst>
          </p:cNvPr>
          <p:cNvSpPr txBox="1"/>
          <p:nvPr/>
        </p:nvSpPr>
        <p:spPr>
          <a:xfrm>
            <a:off x="6476444" y="5509628"/>
            <a:ext cx="383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5324"/>
                </a:solidFill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fr-FR" sz="2400" b="1" dirty="0">
              <a:solidFill>
                <a:srgbClr val="FF5324"/>
              </a:solidFill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F4BCAB46-2EF2-4F21-BD1F-5119901F3A54}"/>
              </a:ext>
            </a:extLst>
          </p:cNvPr>
          <p:cNvCxnSpPr>
            <a:cxnSpLocks/>
          </p:cNvCxnSpPr>
          <p:nvPr/>
        </p:nvCxnSpPr>
        <p:spPr>
          <a:xfrm>
            <a:off x="6859582" y="5785419"/>
            <a:ext cx="540000" cy="0"/>
          </a:xfrm>
          <a:prstGeom prst="straightConnector1">
            <a:avLst/>
          </a:prstGeom>
          <a:ln w="25400">
            <a:solidFill>
              <a:srgbClr val="FF5324"/>
            </a:solidFill>
            <a:headEnd type="arrow" w="med" len="med"/>
            <a:tailEnd type="arrow" w="med" len="med"/>
          </a:ln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B7479061-8B30-4606-82CC-B79E2B09BBE8}"/>
              </a:ext>
            </a:extLst>
          </p:cNvPr>
          <p:cNvSpPr/>
          <p:nvPr/>
        </p:nvSpPr>
        <p:spPr>
          <a:xfrm>
            <a:off x="6764957" y="1023340"/>
            <a:ext cx="4347691" cy="4412102"/>
          </a:xfrm>
          <a:prstGeom prst="ellipse">
            <a:avLst/>
          </a:prstGeom>
          <a:gradFill>
            <a:gsLst>
              <a:gs pos="10000">
                <a:srgbClr val="FD7301"/>
              </a:gs>
              <a:gs pos="100000">
                <a:srgbClr val="4472C4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2159000" h="2159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FC4A1EB-1DE5-4284-90D8-BB4591CE0C8D}"/>
              </a:ext>
            </a:extLst>
          </p:cNvPr>
          <p:cNvSpPr/>
          <p:nvPr/>
        </p:nvSpPr>
        <p:spPr>
          <a:xfrm rot="452331">
            <a:off x="6656228" y="406471"/>
            <a:ext cx="947165" cy="4887157"/>
          </a:xfrm>
          <a:prstGeom prst="ellipse">
            <a:avLst/>
          </a:prstGeom>
          <a:solidFill>
            <a:srgbClr val="A47566"/>
          </a:solidFill>
          <a:ln w="38100">
            <a:solidFill>
              <a:srgbClr val="668542"/>
            </a:solidFill>
          </a:ln>
          <a:effectLst>
            <a:outerShdw blurRad="114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31909B2-A59D-4475-9EA4-CFE0196EB417}"/>
              </a:ext>
            </a:extLst>
          </p:cNvPr>
          <p:cNvSpPr/>
          <p:nvPr/>
        </p:nvSpPr>
        <p:spPr>
          <a:xfrm rot="564522">
            <a:off x="7016081" y="183593"/>
            <a:ext cx="801336" cy="2740190"/>
          </a:xfrm>
          <a:prstGeom prst="ellipse">
            <a:avLst/>
          </a:prstGeom>
          <a:solidFill>
            <a:srgbClr val="A47566"/>
          </a:solidFill>
          <a:ln w="38100">
            <a:solidFill>
              <a:srgbClr val="668542"/>
            </a:solidFill>
          </a:ln>
          <a:effectLst>
            <a:outerShdw blurRad="114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7771FE1-0C58-4C77-8DA6-B8818FC39CC1}"/>
              </a:ext>
            </a:extLst>
          </p:cNvPr>
          <p:cNvSpPr/>
          <p:nvPr/>
        </p:nvSpPr>
        <p:spPr>
          <a:xfrm rot="610282">
            <a:off x="6624215" y="3027930"/>
            <a:ext cx="832387" cy="2479726"/>
          </a:xfrm>
          <a:prstGeom prst="ellipse">
            <a:avLst/>
          </a:prstGeom>
          <a:solidFill>
            <a:srgbClr val="A47566"/>
          </a:solidFill>
          <a:ln w="38100">
            <a:solidFill>
              <a:srgbClr val="668542"/>
            </a:solidFill>
          </a:ln>
          <a:effectLst>
            <a:outerShdw blurRad="114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A8A0C3B-9503-4054-B864-490133BB3983}"/>
              </a:ext>
            </a:extLst>
          </p:cNvPr>
          <p:cNvSpPr txBox="1"/>
          <p:nvPr/>
        </p:nvSpPr>
        <p:spPr>
          <a:xfrm>
            <a:off x="650924" y="1530151"/>
            <a:ext cx="5519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Persisting error </a:t>
            </a:r>
            <a:r>
              <a:rPr lang="en-US" sz="2400" b="1" dirty="0">
                <a:sym typeface="Wingdings" panose="05000000000000000000" pitchFamily="2" charset="2"/>
              </a:rPr>
              <a:t></a:t>
            </a:r>
            <a:r>
              <a:rPr lang="en-US" sz="2400" b="1" dirty="0"/>
              <a:t>Geometric</a:t>
            </a:r>
            <a:r>
              <a:rPr lang="en-US" sz="2400" dirty="0"/>
              <a:t> </a:t>
            </a:r>
            <a:r>
              <a:rPr lang="en-US" sz="2400" b="1" dirty="0"/>
              <a:t>error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80767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lipse 15">
            <a:extLst>
              <a:ext uri="{FF2B5EF4-FFF2-40B4-BE49-F238E27FC236}">
                <a16:creationId xmlns:a16="http://schemas.microsoft.com/office/drawing/2014/main" id="{E933B477-A4C1-41B6-9885-E9FC32BD0D64}"/>
              </a:ext>
            </a:extLst>
          </p:cNvPr>
          <p:cNvSpPr/>
          <p:nvPr/>
        </p:nvSpPr>
        <p:spPr>
          <a:xfrm>
            <a:off x="6764957" y="1023340"/>
            <a:ext cx="4347691" cy="4412102"/>
          </a:xfrm>
          <a:prstGeom prst="ellipse">
            <a:avLst/>
          </a:prstGeom>
          <a:gradFill>
            <a:gsLst>
              <a:gs pos="10000">
                <a:srgbClr val="FD7301"/>
              </a:gs>
              <a:gs pos="100000">
                <a:srgbClr val="4472C4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2159000" h="2159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DF8CFFB-9E50-4146-810E-46D2B19D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Methodology – Primitive Splitting</a:t>
            </a:r>
            <a:endParaRPr lang="fr-FR" dirty="0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0214ED8-C6EB-4A77-8CCA-A1F93A3B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016CA7A-4A2C-4B56-97CA-5D41571F39E8}"/>
              </a:ext>
            </a:extLst>
          </p:cNvPr>
          <p:cNvSpPr/>
          <p:nvPr/>
        </p:nvSpPr>
        <p:spPr>
          <a:xfrm rot="18936588">
            <a:off x="7310964" y="3256787"/>
            <a:ext cx="710674" cy="2442780"/>
          </a:xfrm>
          <a:prstGeom prst="ellipse">
            <a:avLst/>
          </a:prstGeom>
          <a:solidFill>
            <a:srgbClr val="474860"/>
          </a:solidFill>
          <a:ln w="38100">
            <a:solidFill>
              <a:srgbClr val="668542"/>
            </a:solidFill>
          </a:ln>
          <a:effectLst>
            <a:outerShdw blurRad="114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5925B15-96CF-4D19-BA88-9AB6360D6020}"/>
              </a:ext>
            </a:extLst>
          </p:cNvPr>
          <p:cNvSpPr/>
          <p:nvPr/>
        </p:nvSpPr>
        <p:spPr>
          <a:xfrm rot="2609668">
            <a:off x="7419416" y="709346"/>
            <a:ext cx="801336" cy="2542166"/>
          </a:xfrm>
          <a:prstGeom prst="ellipse">
            <a:avLst/>
          </a:prstGeom>
          <a:solidFill>
            <a:srgbClr val="F67A01"/>
          </a:solidFill>
          <a:ln w="38100">
            <a:solidFill>
              <a:srgbClr val="668542"/>
            </a:solidFill>
          </a:ln>
          <a:effectLst>
            <a:outerShdw blurRad="114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698F8C11-9C7B-4EFC-AD5C-CA447FBE60A7}"/>
              </a:ext>
            </a:extLst>
          </p:cNvPr>
          <p:cNvCxnSpPr>
            <a:cxnSpLocks/>
          </p:cNvCxnSpPr>
          <p:nvPr/>
        </p:nvCxnSpPr>
        <p:spPr>
          <a:xfrm>
            <a:off x="6859582" y="5785419"/>
            <a:ext cx="2160000" cy="0"/>
          </a:xfrm>
          <a:prstGeom prst="straightConnector1">
            <a:avLst/>
          </a:prstGeom>
          <a:ln w="25400">
            <a:solidFill>
              <a:srgbClr val="FF5324"/>
            </a:solidFill>
            <a:headEnd type="arrow" w="med" len="med"/>
            <a:tailEnd type="arrow" w="med" len="med"/>
          </a:ln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0380A370-32D4-45B1-BAE4-36F7DCBB2372}"/>
              </a:ext>
            </a:extLst>
          </p:cNvPr>
          <p:cNvCxnSpPr>
            <a:cxnSpLocks/>
          </p:cNvCxnSpPr>
          <p:nvPr/>
        </p:nvCxnSpPr>
        <p:spPr>
          <a:xfrm>
            <a:off x="6859582" y="5785419"/>
            <a:ext cx="1080000" cy="0"/>
          </a:xfrm>
          <a:prstGeom prst="straightConnector1">
            <a:avLst/>
          </a:prstGeom>
          <a:ln w="25400">
            <a:solidFill>
              <a:srgbClr val="FF5324"/>
            </a:solidFill>
            <a:headEnd type="arrow" w="med" len="med"/>
            <a:tailEnd type="arrow" w="med" len="med"/>
          </a:ln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141327D2-4A72-4B6D-9277-7C20C9637A70}"/>
              </a:ext>
            </a:extLst>
          </p:cNvPr>
          <p:cNvCxnSpPr>
            <a:cxnSpLocks/>
          </p:cNvCxnSpPr>
          <p:nvPr/>
        </p:nvCxnSpPr>
        <p:spPr>
          <a:xfrm>
            <a:off x="6859582" y="5785419"/>
            <a:ext cx="540000" cy="0"/>
          </a:xfrm>
          <a:prstGeom prst="straightConnector1">
            <a:avLst/>
          </a:prstGeom>
          <a:ln w="25400">
            <a:solidFill>
              <a:srgbClr val="FF5324"/>
            </a:solidFill>
            <a:headEnd type="arrow" w="med" len="med"/>
            <a:tailEnd type="arrow" w="med" len="med"/>
          </a:ln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F4CEA70B-EFC8-4452-AC19-5494CB60BA28}"/>
              </a:ext>
            </a:extLst>
          </p:cNvPr>
          <p:cNvSpPr txBox="1"/>
          <p:nvPr/>
        </p:nvSpPr>
        <p:spPr>
          <a:xfrm>
            <a:off x="6476444" y="5509628"/>
            <a:ext cx="383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5324"/>
                </a:solidFill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fr-FR" sz="2400" b="1" dirty="0">
              <a:solidFill>
                <a:srgbClr val="FF5324"/>
              </a:solidFill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95449FC1-B1FE-4225-B454-73E092C66EE8}"/>
              </a:ext>
            </a:extLst>
          </p:cNvPr>
          <p:cNvGrpSpPr/>
          <p:nvPr/>
        </p:nvGrpSpPr>
        <p:grpSpPr>
          <a:xfrm>
            <a:off x="674004" y="2370687"/>
            <a:ext cx="4588329" cy="1200329"/>
            <a:chOff x="430050" y="3171468"/>
            <a:chExt cx="4588329" cy="1200329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CE17FD54-D739-4306-A49E-D7E6A9DBE6B7}"/>
                </a:ext>
              </a:extLst>
            </p:cNvPr>
            <p:cNvSpPr txBox="1"/>
            <p:nvPr/>
          </p:nvSpPr>
          <p:spPr>
            <a:xfrm>
              <a:off x="581025" y="3362325"/>
              <a:ext cx="44373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Split primitives with </a:t>
              </a:r>
              <a:r>
                <a:rPr lang="en-US" sz="2400" b="1" dirty="0"/>
                <a:t>high texture resolution </a:t>
              </a:r>
              <a:r>
                <a:rPr lang="en-US" sz="2400" dirty="0"/>
                <a:t>and high error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/>
                <a:t> </a:t>
              </a:r>
              <a:endParaRPr lang="fr-FR" sz="2400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9980AD1-CE19-4C14-92C2-DD5EEA678D94}"/>
                </a:ext>
              </a:extLst>
            </p:cNvPr>
            <p:cNvSpPr/>
            <p:nvPr/>
          </p:nvSpPr>
          <p:spPr>
            <a:xfrm>
              <a:off x="430050" y="3171468"/>
              <a:ext cx="4588329" cy="1200329"/>
            </a:xfrm>
            <a:prstGeom prst="rect">
              <a:avLst/>
            </a:prstGeom>
            <a:noFill/>
            <a:ln w="50800">
              <a:solidFill>
                <a:srgbClr val="6685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BB1F84CF-206C-43E9-88E5-0696358F9BB8}"/>
              </a:ext>
            </a:extLst>
          </p:cNvPr>
          <p:cNvSpPr txBox="1"/>
          <p:nvPr/>
        </p:nvSpPr>
        <p:spPr>
          <a:xfrm>
            <a:off x="650924" y="1530151"/>
            <a:ext cx="5519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Persisting error </a:t>
            </a:r>
            <a:r>
              <a:rPr lang="en-US" sz="2400" b="1" dirty="0">
                <a:sym typeface="Wingdings" panose="05000000000000000000" pitchFamily="2" charset="2"/>
              </a:rPr>
              <a:t></a:t>
            </a:r>
            <a:r>
              <a:rPr lang="en-US" sz="2400" b="1" dirty="0"/>
              <a:t>Geometric</a:t>
            </a:r>
            <a:r>
              <a:rPr lang="en-US" sz="2400" dirty="0"/>
              <a:t> </a:t>
            </a:r>
            <a:r>
              <a:rPr lang="en-US" sz="2400" b="1" dirty="0"/>
              <a:t>error</a:t>
            </a:r>
            <a:endParaRPr lang="fr-FR" sz="2400" b="1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251581A-76FC-4461-B4A9-7ACE60DCD648}"/>
              </a:ext>
            </a:extLst>
          </p:cNvPr>
          <p:cNvSpPr txBox="1"/>
          <p:nvPr/>
        </p:nvSpPr>
        <p:spPr>
          <a:xfrm>
            <a:off x="871129" y="4933312"/>
            <a:ext cx="1968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Low Error</a:t>
            </a:r>
          </a:p>
          <a:p>
            <a:pPr algn="ctr"/>
            <a:r>
              <a:rPr lang="en-US" sz="2400" dirty="0"/>
              <a:t>         + </a:t>
            </a:r>
          </a:p>
          <a:p>
            <a:pPr algn="ctr"/>
            <a:r>
              <a:rPr lang="en-US" sz="2400" dirty="0"/>
              <a:t>Coarse appearance</a:t>
            </a:r>
            <a:endParaRPr lang="fr-FR" sz="2400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B432B50-F60D-4057-910A-B479C50CC4E7}"/>
              </a:ext>
            </a:extLst>
          </p:cNvPr>
          <p:cNvSpPr txBox="1"/>
          <p:nvPr/>
        </p:nvSpPr>
        <p:spPr>
          <a:xfrm>
            <a:off x="3098494" y="4933311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Downscale</a:t>
            </a:r>
            <a:endParaRPr lang="fr-FR" sz="2400" dirty="0"/>
          </a:p>
        </p:txBody>
      </p:sp>
      <p:sp>
        <p:nvSpPr>
          <p:cNvPr id="38" name="Flèche : courbe vers le bas 37">
            <a:extLst>
              <a:ext uri="{FF2B5EF4-FFF2-40B4-BE49-F238E27FC236}">
                <a16:creationId xmlns:a16="http://schemas.microsoft.com/office/drawing/2014/main" id="{34582B37-B4E8-4029-B5A3-9FD1138CEAD1}"/>
              </a:ext>
            </a:extLst>
          </p:cNvPr>
          <p:cNvSpPr/>
          <p:nvPr/>
        </p:nvSpPr>
        <p:spPr>
          <a:xfrm>
            <a:off x="2006701" y="4476112"/>
            <a:ext cx="1502229" cy="461665"/>
          </a:xfrm>
          <a:prstGeom prst="curvedDownArrow">
            <a:avLst>
              <a:gd name="adj1" fmla="val 24742"/>
              <a:gd name="adj2" fmla="val 66800"/>
              <a:gd name="adj3" fmla="val 3679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491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91DDD12-2906-45ED-A582-E45D6E15F7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Results</a:t>
            </a:r>
            <a:endParaRPr lang="fr-FR" b="1" dirty="0"/>
          </a:p>
        </p:txBody>
      </p:sp>
      <p:sp>
        <p:nvSpPr>
          <p:cNvPr id="13" name="Sous-titre 12">
            <a:extLst>
              <a:ext uri="{FF2B5EF4-FFF2-40B4-BE49-F238E27FC236}">
                <a16:creationId xmlns:a16="http://schemas.microsoft.com/office/drawing/2014/main" id="{F3B610B6-571A-43F9-B1A6-B9A1AF5883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0214ED8-C6EB-4A77-8CCA-A1F93A3B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6585-2D6E-4F86-8370-6BD11FB09B95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54781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0214ED8-C6EB-4A77-8CCA-A1F93A3B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FCD302E-10AF-4CC4-BD63-055473CE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garden_demonstration">
            <a:hlinkClick r:id="" action="ppaction://media"/>
            <a:extLst>
              <a:ext uri="{FF2B5EF4-FFF2-40B4-BE49-F238E27FC236}">
                <a16:creationId xmlns:a16="http://schemas.microsoft.com/office/drawing/2014/main" id="{C39FF068-18EC-42D5-BD21-97414A19B0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1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0214ED8-C6EB-4A77-8CCA-A1F93A3B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FCD302E-10AF-4CC4-BD63-055473CE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76A032-86FC-4E08-872A-D6D3FCCC2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82" y="0"/>
            <a:ext cx="10427918" cy="6858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D5EC1F7-18E9-452C-9CA9-C7126D9EEC87}"/>
              </a:ext>
            </a:extLst>
          </p:cNvPr>
          <p:cNvSpPr txBox="1"/>
          <p:nvPr/>
        </p:nvSpPr>
        <p:spPr>
          <a:xfrm>
            <a:off x="0" y="1412176"/>
            <a:ext cx="153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Full</a:t>
            </a:r>
            <a:endParaRPr lang="fr-FR" sz="2400" dirty="0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057F37D0-8783-4EAF-B607-1B4B062AEE00}"/>
              </a:ext>
            </a:extLst>
          </p:cNvPr>
          <p:cNvSpPr/>
          <p:nvPr/>
        </p:nvSpPr>
        <p:spPr>
          <a:xfrm rot="1362043">
            <a:off x="1536699" y="2171701"/>
            <a:ext cx="901700" cy="736600"/>
          </a:xfrm>
          <a:prstGeom prst="rightArrow">
            <a:avLst>
              <a:gd name="adj1" fmla="val 33575"/>
              <a:gd name="adj2" fmla="val 41496"/>
            </a:avLst>
          </a:prstGeom>
          <a:solidFill>
            <a:srgbClr val="66854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8DB7383E-5E93-482E-9BB7-81B3269B3AAD}"/>
              </a:ext>
            </a:extLst>
          </p:cNvPr>
          <p:cNvSpPr/>
          <p:nvPr/>
        </p:nvSpPr>
        <p:spPr>
          <a:xfrm rot="6148061">
            <a:off x="11183092" y="4165602"/>
            <a:ext cx="901700" cy="736600"/>
          </a:xfrm>
          <a:prstGeom prst="rightArrow">
            <a:avLst>
              <a:gd name="adj1" fmla="val 33575"/>
              <a:gd name="adj2" fmla="val 41496"/>
            </a:avLst>
          </a:prstGeom>
          <a:solidFill>
            <a:srgbClr val="66854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45EFF7EE-29B6-44B3-AB26-433A4A9377E9}"/>
              </a:ext>
            </a:extLst>
          </p:cNvPr>
          <p:cNvSpPr/>
          <p:nvPr/>
        </p:nvSpPr>
        <p:spPr>
          <a:xfrm rot="17218596">
            <a:off x="6743699" y="4103388"/>
            <a:ext cx="901700" cy="736600"/>
          </a:xfrm>
          <a:prstGeom prst="rightArrow">
            <a:avLst>
              <a:gd name="adj1" fmla="val 33575"/>
              <a:gd name="adj2" fmla="val 41496"/>
            </a:avLst>
          </a:prstGeom>
          <a:solidFill>
            <a:srgbClr val="FF532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E6F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9094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0214ED8-C6EB-4A77-8CCA-A1F93A3B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FCD302E-10AF-4CC4-BD63-055473CE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C04D1F-9C16-4829-9E1F-0B0B9FF7B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82" y="0"/>
            <a:ext cx="10427918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7876660-D377-4C66-B9EA-EBED1AB0783C}"/>
              </a:ext>
            </a:extLst>
          </p:cNvPr>
          <p:cNvSpPr txBox="1"/>
          <p:nvPr/>
        </p:nvSpPr>
        <p:spPr>
          <a:xfrm>
            <a:off x="0" y="2035191"/>
            <a:ext cx="1764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Coarse Appearance</a:t>
            </a:r>
            <a:endParaRPr lang="fr-FR" sz="2400" dirty="0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0EB8AB9E-47CB-4053-95ED-4F44404938C8}"/>
              </a:ext>
            </a:extLst>
          </p:cNvPr>
          <p:cNvSpPr/>
          <p:nvPr/>
        </p:nvSpPr>
        <p:spPr>
          <a:xfrm rot="1362043">
            <a:off x="1536699" y="2171701"/>
            <a:ext cx="901700" cy="736600"/>
          </a:xfrm>
          <a:prstGeom prst="rightArrow">
            <a:avLst>
              <a:gd name="adj1" fmla="val 33575"/>
              <a:gd name="adj2" fmla="val 41496"/>
            </a:avLst>
          </a:prstGeom>
          <a:solidFill>
            <a:srgbClr val="66854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AA0E3F66-16F9-453C-B3AE-92A2246C486D}"/>
              </a:ext>
            </a:extLst>
          </p:cNvPr>
          <p:cNvSpPr/>
          <p:nvPr/>
        </p:nvSpPr>
        <p:spPr>
          <a:xfrm rot="6148061">
            <a:off x="11183092" y="4165602"/>
            <a:ext cx="901700" cy="736600"/>
          </a:xfrm>
          <a:prstGeom prst="rightArrow">
            <a:avLst>
              <a:gd name="adj1" fmla="val 33575"/>
              <a:gd name="adj2" fmla="val 41496"/>
            </a:avLst>
          </a:prstGeom>
          <a:solidFill>
            <a:srgbClr val="66854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3F7E9284-A51C-4852-9036-36B9E83AA741}"/>
              </a:ext>
            </a:extLst>
          </p:cNvPr>
          <p:cNvSpPr/>
          <p:nvPr/>
        </p:nvSpPr>
        <p:spPr>
          <a:xfrm rot="17218596">
            <a:off x="6743699" y="4103388"/>
            <a:ext cx="901700" cy="736600"/>
          </a:xfrm>
          <a:prstGeom prst="rightArrow">
            <a:avLst>
              <a:gd name="adj1" fmla="val 33575"/>
              <a:gd name="adj2" fmla="val 41496"/>
            </a:avLst>
          </a:prstGeom>
          <a:solidFill>
            <a:srgbClr val="FF532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E6F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53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7F76DA9-7AED-4571-81D7-83907AA23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1514E1-6328-43D9-B0A8-A0D899F62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6585-2D6E-4F86-8370-6BD11FB09B95}" type="slidenum">
              <a:rPr lang="fr-FR" smtClean="0"/>
              <a:pPr/>
              <a:t>4</a:t>
            </a:fld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4A5E2CD-71CF-42AD-9EFD-FA7D4656101B}"/>
              </a:ext>
            </a:extLst>
          </p:cNvPr>
          <p:cNvGrpSpPr/>
          <p:nvPr/>
        </p:nvGrpSpPr>
        <p:grpSpPr>
          <a:xfrm>
            <a:off x="3162732" y="968433"/>
            <a:ext cx="5866533" cy="1001620"/>
            <a:chOff x="372687" y="1176585"/>
            <a:chExt cx="5866533" cy="1001620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AE41231-1D65-4A60-9372-D538BFB91EEB}"/>
                </a:ext>
              </a:extLst>
            </p:cNvPr>
            <p:cNvGrpSpPr/>
            <p:nvPr/>
          </p:nvGrpSpPr>
          <p:grpSpPr>
            <a:xfrm>
              <a:off x="372687" y="1176585"/>
              <a:ext cx="5866533" cy="1001620"/>
              <a:chOff x="475785" y="1392175"/>
              <a:chExt cx="5866533" cy="100162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C103D6F-CC3E-4796-9920-062D555EE503}"/>
                  </a:ext>
                </a:extLst>
              </p:cNvPr>
              <p:cNvSpPr/>
              <p:nvPr/>
            </p:nvSpPr>
            <p:spPr>
              <a:xfrm>
                <a:off x="475786" y="1392175"/>
                <a:ext cx="5866532" cy="1001620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rgbClr val="5E6F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grpSp>
            <p:nvGrpSpPr>
              <p:cNvPr id="23" name="Groupe 22">
                <a:extLst>
                  <a:ext uri="{FF2B5EF4-FFF2-40B4-BE49-F238E27FC236}">
                    <a16:creationId xmlns:a16="http://schemas.microsoft.com/office/drawing/2014/main" id="{264B895D-6916-4C95-AE76-FACE17B8B53A}"/>
                  </a:ext>
                </a:extLst>
              </p:cNvPr>
              <p:cNvGrpSpPr/>
              <p:nvPr/>
            </p:nvGrpSpPr>
            <p:grpSpPr>
              <a:xfrm>
                <a:off x="475785" y="1544654"/>
                <a:ext cx="4341543" cy="670722"/>
                <a:chOff x="475785" y="1544654"/>
                <a:chExt cx="4341543" cy="670722"/>
              </a:xfrm>
            </p:grpSpPr>
            <p:cxnSp>
              <p:nvCxnSpPr>
                <p:cNvPr id="12" name="Connecteur droit avec flèche 11">
                  <a:extLst>
                    <a:ext uri="{FF2B5EF4-FFF2-40B4-BE49-F238E27FC236}">
                      <a16:creationId xmlns:a16="http://schemas.microsoft.com/office/drawing/2014/main" id="{60F413BF-43A1-4788-83D4-A22B9FB87E8B}"/>
                    </a:ext>
                  </a:extLst>
                </p:cNvPr>
                <p:cNvCxnSpPr>
                  <a:cxnSpLocks/>
                  <a:endCxn id="13" idx="1"/>
                </p:cNvCxnSpPr>
                <p:nvPr/>
              </p:nvCxnSpPr>
              <p:spPr>
                <a:xfrm flipV="1">
                  <a:off x="2196230" y="1888791"/>
                  <a:ext cx="1334010" cy="4194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Espace réservé du contenu 16">
                  <a:extLst>
                    <a:ext uri="{FF2B5EF4-FFF2-40B4-BE49-F238E27FC236}">
                      <a16:creationId xmlns:a16="http://schemas.microsoft.com/office/drawing/2014/main" id="{86F66D50-70D6-4145-9FC5-3E10C09C2C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530240" y="1562205"/>
                  <a:ext cx="1287088" cy="65317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en-US" dirty="0"/>
                    <a:t>1 color sample </a:t>
                  </a:r>
                  <a:endParaRPr lang="fr-FR" dirty="0"/>
                </a:p>
              </p:txBody>
            </p:sp>
            <p:sp>
              <p:nvSpPr>
                <p:cNvPr id="27" name="Espace réservé du contenu 16">
                  <a:extLst>
                    <a:ext uri="{FF2B5EF4-FFF2-40B4-BE49-F238E27FC236}">
                      <a16:creationId xmlns:a16="http://schemas.microsoft.com/office/drawing/2014/main" id="{BC78EA91-DB69-4C7F-AD11-A5A64808DB4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75785" y="1544654"/>
                  <a:ext cx="1871909" cy="65317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en-US" dirty="0"/>
                    <a:t>1 geometric sample</a:t>
                  </a:r>
                  <a:endParaRPr lang="fr-FR" dirty="0"/>
                </a:p>
              </p:txBody>
            </p:sp>
          </p:grpSp>
        </p:grp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59769A52-2F77-4179-A2CF-8D8E6F46A306}"/>
                </a:ext>
              </a:extLst>
            </p:cNvPr>
            <p:cNvSpPr/>
            <p:nvPr/>
          </p:nvSpPr>
          <p:spPr>
            <a:xfrm rot="1720278">
              <a:off x="4793769" y="1332883"/>
              <a:ext cx="1365911" cy="680634"/>
            </a:xfrm>
            <a:prstGeom prst="ellipse">
              <a:avLst/>
            </a:prstGeom>
            <a:solidFill>
              <a:srgbClr val="FF53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4064A43-3621-49BA-BBDA-8B0450A1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980128" y="2076909"/>
            <a:ext cx="8474117" cy="476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381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0214ED8-C6EB-4A77-8CCA-A1F93A3B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FCD302E-10AF-4CC4-BD63-055473CE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0EC5F12-FDF4-4DAD-8D12-3AB84F095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82" y="0"/>
            <a:ext cx="10427918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4AD5B75-52D7-43C8-A0A5-F23685276319}"/>
              </a:ext>
            </a:extLst>
          </p:cNvPr>
          <p:cNvSpPr txBox="1"/>
          <p:nvPr/>
        </p:nvSpPr>
        <p:spPr>
          <a:xfrm>
            <a:off x="0" y="3183175"/>
            <a:ext cx="1764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Fine Appearance</a:t>
            </a:r>
            <a:endParaRPr lang="fr-FR" sz="2400" dirty="0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937E480C-4371-49B3-8E7A-BE33263D6DC2}"/>
              </a:ext>
            </a:extLst>
          </p:cNvPr>
          <p:cNvSpPr/>
          <p:nvPr/>
        </p:nvSpPr>
        <p:spPr>
          <a:xfrm rot="1362043">
            <a:off x="1536699" y="2171701"/>
            <a:ext cx="901700" cy="736600"/>
          </a:xfrm>
          <a:prstGeom prst="rightArrow">
            <a:avLst>
              <a:gd name="adj1" fmla="val 33575"/>
              <a:gd name="adj2" fmla="val 41496"/>
            </a:avLst>
          </a:prstGeom>
          <a:solidFill>
            <a:srgbClr val="66854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55855F36-882C-4CC4-A515-9E0EFB649272}"/>
              </a:ext>
            </a:extLst>
          </p:cNvPr>
          <p:cNvSpPr/>
          <p:nvPr/>
        </p:nvSpPr>
        <p:spPr>
          <a:xfrm rot="6148061">
            <a:off x="11183092" y="4165602"/>
            <a:ext cx="901700" cy="736600"/>
          </a:xfrm>
          <a:prstGeom prst="rightArrow">
            <a:avLst>
              <a:gd name="adj1" fmla="val 33575"/>
              <a:gd name="adj2" fmla="val 41496"/>
            </a:avLst>
          </a:prstGeom>
          <a:solidFill>
            <a:srgbClr val="66854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245528B7-836D-47A2-BB38-2EF2C265FF16}"/>
              </a:ext>
            </a:extLst>
          </p:cNvPr>
          <p:cNvSpPr/>
          <p:nvPr/>
        </p:nvSpPr>
        <p:spPr>
          <a:xfrm rot="17218596">
            <a:off x="6743699" y="4103388"/>
            <a:ext cx="901700" cy="736600"/>
          </a:xfrm>
          <a:prstGeom prst="rightArrow">
            <a:avLst>
              <a:gd name="adj1" fmla="val 33575"/>
              <a:gd name="adj2" fmla="val 41496"/>
            </a:avLst>
          </a:prstGeom>
          <a:solidFill>
            <a:srgbClr val="FF532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E6F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666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CCD3C57-ACCF-470E-9BDD-65EDD1C8D6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" r="12051" b="13900"/>
          <a:stretch/>
        </p:blipFill>
        <p:spPr>
          <a:xfrm>
            <a:off x="1680551" y="542534"/>
            <a:ext cx="4372585" cy="306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4C97F8B-7D14-4694-8257-758E02744F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r="12052" b="13901"/>
          <a:stretch/>
        </p:blipFill>
        <p:spPr>
          <a:xfrm>
            <a:off x="6096000" y="542534"/>
            <a:ext cx="4372582" cy="3060000"/>
          </a:xfrm>
          <a:prstGeom prst="rect">
            <a:avLst/>
          </a:prstGeom>
        </p:spPr>
      </p:pic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0214ED8-C6EB-4A77-8CCA-A1F93A3B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41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3F2731-3EDA-4588-B0E5-019701F2AC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r="12050" b="13901"/>
          <a:stretch/>
        </p:blipFill>
        <p:spPr>
          <a:xfrm>
            <a:off x="1680552" y="3650103"/>
            <a:ext cx="4372584" cy="306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DA9E22C-47FC-46D1-A396-00B5D6F716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" r="12051" b="13901"/>
          <a:stretch/>
        </p:blipFill>
        <p:spPr>
          <a:xfrm>
            <a:off x="6095998" y="3650103"/>
            <a:ext cx="4372584" cy="306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2358F09-62A2-4800-93EC-F07B0C7A6FBA}"/>
              </a:ext>
            </a:extLst>
          </p:cNvPr>
          <p:cNvSpPr txBox="1"/>
          <p:nvPr/>
        </p:nvSpPr>
        <p:spPr>
          <a:xfrm>
            <a:off x="0" y="1651636"/>
            <a:ext cx="1777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Texture On</a:t>
            </a:r>
            <a:endParaRPr lang="fr-FR" sz="24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5D8BB83-B93B-4353-AD0E-9025675648BA}"/>
              </a:ext>
            </a:extLst>
          </p:cNvPr>
          <p:cNvSpPr txBox="1"/>
          <p:nvPr/>
        </p:nvSpPr>
        <p:spPr>
          <a:xfrm>
            <a:off x="0" y="4744700"/>
            <a:ext cx="1777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Texture Off</a:t>
            </a:r>
            <a:endParaRPr lang="fr-FR" sz="24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1D26B2B-5BB3-4D1F-AD8F-13DBA9619852}"/>
              </a:ext>
            </a:extLst>
          </p:cNvPr>
          <p:cNvSpPr txBox="1"/>
          <p:nvPr/>
        </p:nvSpPr>
        <p:spPr>
          <a:xfrm>
            <a:off x="2718017" y="146724"/>
            <a:ext cx="229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40k Primitives</a:t>
            </a:r>
            <a:endParaRPr lang="fr-FR" sz="24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84852C9-1E9F-41CD-BAA6-BB45EBFE172B}"/>
              </a:ext>
            </a:extLst>
          </p:cNvPr>
          <p:cNvSpPr txBox="1"/>
          <p:nvPr/>
        </p:nvSpPr>
        <p:spPr>
          <a:xfrm>
            <a:off x="7461774" y="147897"/>
            <a:ext cx="229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160k Primitives</a:t>
            </a:r>
            <a:endParaRPr lang="fr-FR" sz="2400" dirty="0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DB8FBD1B-907F-4349-9F9F-0BDD31D27663}"/>
              </a:ext>
            </a:extLst>
          </p:cNvPr>
          <p:cNvSpPr/>
          <p:nvPr/>
        </p:nvSpPr>
        <p:spPr>
          <a:xfrm rot="3591993">
            <a:off x="1722306" y="4343336"/>
            <a:ext cx="901700" cy="736600"/>
          </a:xfrm>
          <a:prstGeom prst="rightArrow">
            <a:avLst>
              <a:gd name="adj1" fmla="val 33575"/>
              <a:gd name="adj2" fmla="val 41496"/>
            </a:avLst>
          </a:prstGeom>
          <a:solidFill>
            <a:srgbClr val="FF532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A3E11E9B-F2E7-4A5A-9BF3-0B6FB2DC8710}"/>
              </a:ext>
            </a:extLst>
          </p:cNvPr>
          <p:cNvSpPr/>
          <p:nvPr/>
        </p:nvSpPr>
        <p:spPr>
          <a:xfrm rot="3591993">
            <a:off x="6147147" y="4343337"/>
            <a:ext cx="901700" cy="736600"/>
          </a:xfrm>
          <a:prstGeom prst="rightArrow">
            <a:avLst>
              <a:gd name="adj1" fmla="val 33575"/>
              <a:gd name="adj2" fmla="val 41496"/>
            </a:avLst>
          </a:prstGeom>
          <a:solidFill>
            <a:srgbClr val="FF532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98ADF659-92BA-43EA-9775-8F10D31DAC86}"/>
              </a:ext>
            </a:extLst>
          </p:cNvPr>
          <p:cNvSpPr/>
          <p:nvPr/>
        </p:nvSpPr>
        <p:spPr>
          <a:xfrm rot="20735023">
            <a:off x="1854928" y="6020751"/>
            <a:ext cx="901700" cy="736600"/>
          </a:xfrm>
          <a:prstGeom prst="rightArrow">
            <a:avLst>
              <a:gd name="adj1" fmla="val 33575"/>
              <a:gd name="adj2" fmla="val 41496"/>
            </a:avLst>
          </a:prstGeom>
          <a:solidFill>
            <a:srgbClr val="FF532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50C059E8-4024-4FE8-A55F-AA82C099CEE2}"/>
              </a:ext>
            </a:extLst>
          </p:cNvPr>
          <p:cNvSpPr/>
          <p:nvPr/>
        </p:nvSpPr>
        <p:spPr>
          <a:xfrm rot="20735023">
            <a:off x="6292827" y="6020750"/>
            <a:ext cx="901700" cy="736600"/>
          </a:xfrm>
          <a:prstGeom prst="rightArrow">
            <a:avLst>
              <a:gd name="adj1" fmla="val 33575"/>
              <a:gd name="adj2" fmla="val 41496"/>
            </a:avLst>
          </a:prstGeom>
          <a:solidFill>
            <a:srgbClr val="FF532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97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 animBg="1"/>
      <p:bldP spid="13" grpId="0" animBg="1"/>
      <p:bldP spid="15" grpId="0" animBg="1"/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0214ED8-C6EB-4A77-8CCA-A1F93A3B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42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1250047-D566-434B-B6DD-9CEDFFD3D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14" y="2348942"/>
            <a:ext cx="11375571" cy="2160116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0C117ECC-14F3-4E1A-8B0C-A2ACB7013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87" y="136525"/>
            <a:ext cx="10515600" cy="831908"/>
          </a:xfrm>
        </p:spPr>
        <p:txBody>
          <a:bodyPr>
            <a:normAutofit/>
          </a:bodyPr>
          <a:lstStyle/>
          <a:p>
            <a:r>
              <a:rPr lang="en-US" dirty="0"/>
              <a:t>Quantitative Comparisons – Default Settings</a:t>
            </a: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72AFE2-F1A2-454B-8580-E3E752F51F6C}"/>
              </a:ext>
            </a:extLst>
          </p:cNvPr>
          <p:cNvSpPr/>
          <p:nvPr/>
        </p:nvSpPr>
        <p:spPr>
          <a:xfrm>
            <a:off x="3973286" y="2688771"/>
            <a:ext cx="838200" cy="1820287"/>
          </a:xfrm>
          <a:prstGeom prst="rect">
            <a:avLst/>
          </a:prstGeom>
          <a:noFill/>
          <a:ln w="50800">
            <a:solidFill>
              <a:srgbClr val="66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6AB7E0-8BCE-462C-AC9D-B708E0541736}"/>
              </a:ext>
            </a:extLst>
          </p:cNvPr>
          <p:cNvSpPr/>
          <p:nvPr/>
        </p:nvSpPr>
        <p:spPr>
          <a:xfrm>
            <a:off x="9144000" y="2688770"/>
            <a:ext cx="838200" cy="1820287"/>
          </a:xfrm>
          <a:prstGeom prst="rect">
            <a:avLst/>
          </a:prstGeom>
          <a:noFill/>
          <a:ln w="50800">
            <a:solidFill>
              <a:srgbClr val="66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2849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0214ED8-C6EB-4A77-8CCA-A1F93A3B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43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1250047-D566-434B-B6DD-9CEDFFD3D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14" y="2348942"/>
            <a:ext cx="11375571" cy="2160116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0C117ECC-14F3-4E1A-8B0C-A2ACB7013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87" y="136525"/>
            <a:ext cx="10515600" cy="831908"/>
          </a:xfrm>
        </p:spPr>
        <p:txBody>
          <a:bodyPr>
            <a:normAutofit/>
          </a:bodyPr>
          <a:lstStyle/>
          <a:p>
            <a:r>
              <a:rPr lang="en-US" dirty="0"/>
              <a:t>Quantitative Comparisons – Default Settings</a:t>
            </a: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72AFE2-F1A2-454B-8580-E3E752F51F6C}"/>
              </a:ext>
            </a:extLst>
          </p:cNvPr>
          <p:cNvSpPr/>
          <p:nvPr/>
        </p:nvSpPr>
        <p:spPr>
          <a:xfrm>
            <a:off x="5617029" y="2688771"/>
            <a:ext cx="938744" cy="1820287"/>
          </a:xfrm>
          <a:prstGeom prst="rect">
            <a:avLst/>
          </a:prstGeom>
          <a:noFill/>
          <a:ln w="50800">
            <a:solidFill>
              <a:srgbClr val="66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6AB7E0-8BCE-462C-AC9D-B708E0541736}"/>
              </a:ext>
            </a:extLst>
          </p:cNvPr>
          <p:cNvSpPr/>
          <p:nvPr/>
        </p:nvSpPr>
        <p:spPr>
          <a:xfrm>
            <a:off x="10787743" y="2688770"/>
            <a:ext cx="938744" cy="1820287"/>
          </a:xfrm>
          <a:prstGeom prst="rect">
            <a:avLst/>
          </a:prstGeom>
          <a:noFill/>
          <a:ln w="50800">
            <a:solidFill>
              <a:srgbClr val="66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3107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0214ED8-C6EB-4A77-8CCA-A1F93A3B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44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D230471-44AD-4D9D-8BDA-3A0A2B7AB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75" y="2482279"/>
            <a:ext cx="11789507" cy="1893442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B96FCD7-F496-4ADD-A9A3-CE0AF3D5A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87" y="136525"/>
            <a:ext cx="10515600" cy="831908"/>
          </a:xfrm>
        </p:spPr>
        <p:txBody>
          <a:bodyPr>
            <a:normAutofit/>
          </a:bodyPr>
          <a:lstStyle/>
          <a:p>
            <a:r>
              <a:rPr lang="en-US" dirty="0"/>
              <a:t>Quantitative Comparisons– Same #parameters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64311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3F4182E-BCE9-429F-A864-215DFA29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207"/>
            <a:ext cx="12192000" cy="4207586"/>
          </a:xfrm>
          <a:prstGeom prst="rect">
            <a:avLst/>
          </a:prstGeom>
        </p:spPr>
      </p:pic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0214ED8-C6EB-4A77-8CCA-A1F93A3B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B96FCD7-F496-4ADD-A9A3-CE0AF3D5A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87" y="136525"/>
            <a:ext cx="10515600" cy="831908"/>
          </a:xfrm>
        </p:spPr>
        <p:txBody>
          <a:bodyPr>
            <a:normAutofit/>
          </a:bodyPr>
          <a:lstStyle/>
          <a:p>
            <a:r>
              <a:rPr lang="en-US" dirty="0"/>
              <a:t>Qualitative Comparisons – Same #parameters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76059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0214ED8-C6EB-4A77-8CCA-A1F93A3B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A26585-2D6E-4F86-8370-6BD11FB09B95}" type="slidenum">
              <a:rPr lang="fr-FR" smtClean="0"/>
              <a:pPr/>
              <a:t>46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B96FCD7-F496-4ADD-A9A3-CE0AF3D5A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87" y="136525"/>
            <a:ext cx="10515600" cy="831908"/>
          </a:xfrm>
        </p:spPr>
        <p:txBody>
          <a:bodyPr>
            <a:normAutofit/>
          </a:bodyPr>
          <a:lstStyle/>
          <a:p>
            <a:r>
              <a:rPr lang="en-US" dirty="0"/>
              <a:t>Limitations – Future Work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4B7A4F3-553E-4559-BB8D-57DBE636C716}"/>
              </a:ext>
            </a:extLst>
          </p:cNvPr>
          <p:cNvSpPr txBox="1"/>
          <p:nvPr/>
        </p:nvSpPr>
        <p:spPr>
          <a:xfrm>
            <a:off x="513708" y="1212351"/>
            <a:ext cx="5582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Limitations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Anti-aliasing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Virtuous vs vicious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Slower due to per-ray texture querying</a:t>
            </a:r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A0025F-2414-4D1E-B327-CABC1F5FDDA4}"/>
              </a:ext>
            </a:extLst>
          </p:cNvPr>
          <p:cNvSpPr txBox="1"/>
          <p:nvPr/>
        </p:nvSpPr>
        <p:spPr>
          <a:xfrm>
            <a:off x="513708" y="3675487"/>
            <a:ext cx="5582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 of dedicated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Compression/</a:t>
            </a:r>
            <a:r>
              <a:rPr lang="en-US" sz="2400" dirty="0" err="1"/>
              <a:t>mip</a:t>
            </a:r>
            <a:r>
              <a:rPr lang="en-US" sz="2400" dirty="0"/>
              <a:t>-mapping</a:t>
            </a:r>
          </a:p>
        </p:txBody>
      </p:sp>
    </p:spTree>
    <p:extLst>
      <p:ext uri="{BB962C8B-B14F-4D97-AF65-F5344CB8AC3E}">
        <p14:creationId xmlns:p14="http://schemas.microsoft.com/office/powerpoint/2010/main" val="9959953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85D896D-F975-4AE7-8B6D-B6FEA4AB3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01264"/>
            <a:ext cx="9698182" cy="1044973"/>
          </a:xfrm>
        </p:spPr>
        <p:txBody>
          <a:bodyPr>
            <a:noAutofit/>
          </a:bodyPr>
          <a:lstStyle/>
          <a:p>
            <a:r>
              <a:rPr lang="en-US" sz="2400" dirty="0"/>
              <a:t>This project was funded by the ERC Advanced grant </a:t>
            </a:r>
            <a:r>
              <a:rPr lang="fr-FR" sz="2400" dirty="0"/>
              <a:t>No 101141721 NERPHYS</a:t>
            </a:r>
            <a:r>
              <a:rPr lang="en-US" sz="2400" dirty="0"/>
              <a:t>. We thank Adobe, NVIDIA, and </a:t>
            </a:r>
            <a:r>
              <a:rPr lang="fr-FR" sz="2400" dirty="0"/>
              <a:t>the OPAL infrastructure </a:t>
            </a:r>
            <a:r>
              <a:rPr lang="fr-FR" sz="2400" dirty="0" err="1"/>
              <a:t>from</a:t>
            </a:r>
            <a:r>
              <a:rPr lang="fr-FR" sz="2400" dirty="0"/>
              <a:t> Université Côte d’Azur.</a:t>
            </a: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B8A29C06-B2B6-4E2E-B166-A703EDF09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98251"/>
            <a:ext cx="10515600" cy="17806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Thanks a lot for your attention!</a:t>
            </a:r>
          </a:p>
          <a:p>
            <a:pPr marL="0" indent="0" algn="ctr">
              <a:buNone/>
            </a:pPr>
            <a:r>
              <a:rPr lang="en-US" sz="5400" dirty="0"/>
              <a:t>Questions?</a:t>
            </a:r>
            <a:endParaRPr lang="fr-FR" sz="54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D9C2B1-7DE8-4D69-ABDB-EBE2A0CDF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6585-2D6E-4F86-8370-6BD11FB09B95}" type="slidenum">
              <a:rPr lang="fr-FR" smtClean="0"/>
              <a:t>47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3126828-3FEA-453C-868D-C66DDB99B38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8" y="5913496"/>
            <a:ext cx="2763284" cy="80797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B870EDA-C2B6-4619-9482-EEB19DB18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4264" y="5486400"/>
            <a:ext cx="2961084" cy="126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085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1C7BA17-053A-47C0-8F20-F3396EF92A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3"/>
          <a:stretch/>
        </p:blipFill>
        <p:spPr>
          <a:xfrm>
            <a:off x="2608955" y="2063242"/>
            <a:ext cx="8474116" cy="4780357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17F76DA9-7AED-4571-81D7-83907AA23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1514E1-6328-43D9-B0A8-A0D899F62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6585-2D6E-4F86-8370-6BD11FB09B95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103D6F-CC3E-4796-9920-062D555EE503}"/>
              </a:ext>
            </a:extLst>
          </p:cNvPr>
          <p:cNvSpPr/>
          <p:nvPr/>
        </p:nvSpPr>
        <p:spPr>
          <a:xfrm>
            <a:off x="3162734" y="968433"/>
            <a:ext cx="5866532" cy="1001620"/>
          </a:xfrm>
          <a:prstGeom prst="rect">
            <a:avLst/>
          </a:prstGeom>
          <a:solidFill>
            <a:schemeClr val="bg1"/>
          </a:solidFill>
          <a:ln w="50800">
            <a:solidFill>
              <a:srgbClr val="5E6F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6A0140B-BD7C-43DB-B5D7-B27EBB8A61A4}"/>
              </a:ext>
            </a:extLst>
          </p:cNvPr>
          <p:cNvSpPr txBox="1"/>
          <p:nvPr/>
        </p:nvSpPr>
        <p:spPr>
          <a:xfrm>
            <a:off x="3872104" y="1110121"/>
            <a:ext cx="4831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Varied degree of complexity across the scene</a:t>
            </a:r>
            <a:endParaRPr lang="fr-FR" sz="2400" dirty="0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E176CA25-3E13-4045-9D16-C8D616A5EF0B}"/>
              </a:ext>
            </a:extLst>
          </p:cNvPr>
          <p:cNvSpPr/>
          <p:nvPr/>
        </p:nvSpPr>
        <p:spPr>
          <a:xfrm rot="1845773">
            <a:off x="3633641" y="2290522"/>
            <a:ext cx="901700" cy="736600"/>
          </a:xfrm>
          <a:prstGeom prst="rightArrow">
            <a:avLst>
              <a:gd name="adj1" fmla="val 33575"/>
              <a:gd name="adj2" fmla="val 41496"/>
            </a:avLst>
          </a:prstGeom>
          <a:solidFill>
            <a:srgbClr val="FF532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82C6F00F-35BF-4D46-B4EC-C731AD56D4F7}"/>
              </a:ext>
            </a:extLst>
          </p:cNvPr>
          <p:cNvSpPr/>
          <p:nvPr/>
        </p:nvSpPr>
        <p:spPr>
          <a:xfrm rot="8773696">
            <a:off x="7166314" y="5431276"/>
            <a:ext cx="901700" cy="736600"/>
          </a:xfrm>
          <a:prstGeom prst="rightArrow">
            <a:avLst>
              <a:gd name="adj1" fmla="val 33575"/>
              <a:gd name="adj2" fmla="val 41496"/>
            </a:avLst>
          </a:prstGeom>
          <a:solidFill>
            <a:srgbClr val="66854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15DD668-C057-4B80-9948-D91AE2A741D1}"/>
              </a:ext>
            </a:extLst>
          </p:cNvPr>
          <p:cNvSpPr txBox="1"/>
          <p:nvPr/>
        </p:nvSpPr>
        <p:spPr>
          <a:xfrm>
            <a:off x="256854" y="2578813"/>
            <a:ext cx="223976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5324"/>
                </a:solidFill>
                <a:effectLst>
                  <a:outerShdw blurRad="50800" algn="ctr" rotWithShape="0">
                    <a:prstClr val="black">
                      <a:alpha val="25000"/>
                    </a:prstClr>
                  </a:outerShdw>
                </a:effectLst>
              </a:rPr>
              <a:t>Low-frequency</a:t>
            </a:r>
            <a:endParaRPr lang="fr-FR" sz="2400" dirty="0">
              <a:solidFill>
                <a:srgbClr val="FF5324"/>
              </a:solidFill>
              <a:effectLst>
                <a:outerShdw blurRad="50800" algn="ctr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1C7F1F1-F18F-4FB6-9257-190B7F9C19A0}"/>
              </a:ext>
            </a:extLst>
          </p:cNvPr>
          <p:cNvSpPr txBox="1"/>
          <p:nvPr/>
        </p:nvSpPr>
        <p:spPr>
          <a:xfrm>
            <a:off x="256854" y="3040478"/>
            <a:ext cx="2239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8542"/>
                </a:solidFill>
                <a:effectLst>
                  <a:outerShdw blurRad="50800" algn="ctr" rotWithShape="0">
                    <a:prstClr val="black">
                      <a:alpha val="25000"/>
                    </a:prstClr>
                  </a:outerShdw>
                </a:effectLst>
              </a:rPr>
              <a:t>High-frequency</a:t>
            </a:r>
            <a:endParaRPr lang="fr-FR" sz="2400" dirty="0">
              <a:solidFill>
                <a:srgbClr val="668542"/>
              </a:solidFill>
              <a:effectLst>
                <a:outerShdw blurRad="50800" algn="ctr" rotWithShape="0">
                  <a:prstClr val="black">
                    <a:alpha val="25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1239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7F76DA9-7AED-4571-81D7-83907AA23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 – Goals 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1514E1-6328-43D9-B0A8-A0D899F62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6585-2D6E-4F86-8370-6BD11FB09B95}" type="slidenum">
              <a:rPr lang="fr-FR" smtClean="0"/>
              <a:pPr/>
              <a:t>6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44767B9-351B-4E18-933C-F2C1D3683880}"/>
              </a:ext>
            </a:extLst>
          </p:cNvPr>
          <p:cNvGrpSpPr/>
          <p:nvPr/>
        </p:nvGrpSpPr>
        <p:grpSpPr>
          <a:xfrm>
            <a:off x="2685009" y="1006533"/>
            <a:ext cx="5890955" cy="3546921"/>
            <a:chOff x="372685" y="1114124"/>
            <a:chExt cx="6726606" cy="3546921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47319A0F-9ACE-4797-99F0-EDA4E44662B1}"/>
                </a:ext>
              </a:extLst>
            </p:cNvPr>
            <p:cNvGrpSpPr/>
            <p:nvPr/>
          </p:nvGrpSpPr>
          <p:grpSpPr>
            <a:xfrm>
              <a:off x="372686" y="2136641"/>
              <a:ext cx="6726604" cy="1813372"/>
              <a:chOff x="475784" y="1392175"/>
              <a:chExt cx="6726605" cy="861971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8D558AB-E68C-47A9-9459-13AD99396FE3}"/>
                  </a:ext>
                </a:extLst>
              </p:cNvPr>
              <p:cNvSpPr/>
              <p:nvPr/>
            </p:nvSpPr>
            <p:spPr>
              <a:xfrm>
                <a:off x="475786" y="1392175"/>
                <a:ext cx="6726603" cy="759196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rgbClr val="5E6F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7" name="Espace réservé du contenu 16">
                <a:extLst>
                  <a:ext uri="{FF2B5EF4-FFF2-40B4-BE49-F238E27FC236}">
                    <a16:creationId xmlns:a16="http://schemas.microsoft.com/office/drawing/2014/main" id="{A5DBA4BB-46FA-4800-9180-6C7E13A0BC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5784" y="1450481"/>
                <a:ext cx="6637714" cy="8036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b="1" dirty="0">
                    <a:solidFill>
                      <a:srgbClr val="668542"/>
                    </a:solidFill>
                  </a:rPr>
                  <a:t>N </a:t>
                </a:r>
                <a:r>
                  <a:rPr lang="en-US" dirty="0"/>
                  <a:t>associated to scene content</a:t>
                </a:r>
              </a:p>
              <a:p>
                <a:pPr marL="0" indent="0" algn="ctr">
                  <a:buNone/>
                </a:pPr>
                <a:r>
                  <a:rPr lang="en-US" dirty="0"/>
                  <a:t>Complex appearance		High </a:t>
                </a:r>
                <a:r>
                  <a:rPr lang="en-US" b="1" dirty="0">
                    <a:solidFill>
                      <a:srgbClr val="668542"/>
                    </a:solidFill>
                  </a:rPr>
                  <a:t>N</a:t>
                </a:r>
              </a:p>
              <a:p>
                <a:pPr marL="0" indent="0" algn="ctr">
                  <a:buNone/>
                </a:pPr>
                <a:r>
                  <a:rPr lang="en-US" dirty="0"/>
                  <a:t>Simple appearance 		Low  </a:t>
                </a:r>
                <a:r>
                  <a:rPr lang="en-US" b="1" dirty="0">
                    <a:solidFill>
                      <a:srgbClr val="668542"/>
                    </a:solidFill>
                  </a:rPr>
                  <a:t>N</a:t>
                </a:r>
                <a:r>
                  <a:rPr lang="en-US" dirty="0"/>
                  <a:t> </a:t>
                </a:r>
                <a:endParaRPr lang="fr-FR" dirty="0"/>
              </a:p>
            </p:txBody>
          </p:sp>
        </p:grp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AC3A5BDD-342E-49B5-B0AB-A382872E9AB6}"/>
                </a:ext>
              </a:extLst>
            </p:cNvPr>
            <p:cNvCxnSpPr>
              <a:cxnSpLocks/>
            </p:cNvCxnSpPr>
            <p:nvPr/>
          </p:nvCxnSpPr>
          <p:spPr>
            <a:xfrm>
              <a:off x="4267536" y="2935805"/>
              <a:ext cx="75134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EF449BE5-7B37-416D-B2A0-B921B17C0A47}"/>
                </a:ext>
              </a:extLst>
            </p:cNvPr>
            <p:cNvCxnSpPr>
              <a:cxnSpLocks/>
            </p:cNvCxnSpPr>
            <p:nvPr/>
          </p:nvCxnSpPr>
          <p:spPr>
            <a:xfrm>
              <a:off x="4267536" y="3331727"/>
              <a:ext cx="75134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FBF00F76-6C57-4FF6-B06E-033D6C505E62}"/>
                </a:ext>
              </a:extLst>
            </p:cNvPr>
            <p:cNvGrpSpPr/>
            <p:nvPr/>
          </p:nvGrpSpPr>
          <p:grpSpPr>
            <a:xfrm>
              <a:off x="372685" y="3723642"/>
              <a:ext cx="6726602" cy="937403"/>
              <a:chOff x="475785" y="576873"/>
              <a:chExt cx="5866533" cy="1876345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21CCFD6-ACF8-4572-A49E-9B7FFB591F51}"/>
                  </a:ext>
                </a:extLst>
              </p:cNvPr>
              <p:cNvSpPr/>
              <p:nvPr/>
            </p:nvSpPr>
            <p:spPr>
              <a:xfrm>
                <a:off x="475786" y="576873"/>
                <a:ext cx="5866532" cy="1876345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rgbClr val="5E6F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5" name="Espace réservé du contenu 16">
                <a:extLst>
                  <a:ext uri="{FF2B5EF4-FFF2-40B4-BE49-F238E27FC236}">
                    <a16:creationId xmlns:a16="http://schemas.microsoft.com/office/drawing/2014/main" id="{AF11987F-84DD-4F72-B192-911D67E6EB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5785" y="618603"/>
                <a:ext cx="5866531" cy="17034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dirty="0"/>
                  <a:t>Good use of model capacity</a:t>
                </a:r>
              </a:p>
              <a:p>
                <a:pPr marL="0" indent="0" algn="ctr">
                  <a:buNone/>
                </a:pPr>
                <a:r>
                  <a:rPr lang="en-US" dirty="0"/>
                  <a:t>No increase in model size (#parameters used)</a:t>
                </a:r>
                <a:endParaRPr lang="fr-FR" dirty="0"/>
              </a:p>
            </p:txBody>
          </p:sp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0B47F73C-C3DA-437A-94E8-0B4EF17C01A7}"/>
                </a:ext>
              </a:extLst>
            </p:cNvPr>
            <p:cNvGrpSpPr/>
            <p:nvPr/>
          </p:nvGrpSpPr>
          <p:grpSpPr>
            <a:xfrm>
              <a:off x="372689" y="1114124"/>
              <a:ext cx="6726602" cy="1047667"/>
              <a:chOff x="372689" y="1114124"/>
              <a:chExt cx="6726602" cy="1047667"/>
            </a:xfrm>
          </p:grpSpPr>
          <p:grpSp>
            <p:nvGrpSpPr>
              <p:cNvPr id="5" name="Groupe 4">
                <a:extLst>
                  <a:ext uri="{FF2B5EF4-FFF2-40B4-BE49-F238E27FC236}">
                    <a16:creationId xmlns:a16="http://schemas.microsoft.com/office/drawing/2014/main" id="{2E4C9FEF-698A-46E2-ABF0-1C39AB357B0E}"/>
                  </a:ext>
                </a:extLst>
              </p:cNvPr>
              <p:cNvGrpSpPr/>
              <p:nvPr/>
            </p:nvGrpSpPr>
            <p:grpSpPr>
              <a:xfrm>
                <a:off x="372689" y="1114124"/>
                <a:ext cx="6726602" cy="1047667"/>
                <a:chOff x="372689" y="1114124"/>
                <a:chExt cx="6726602" cy="1047667"/>
              </a:xfrm>
            </p:grpSpPr>
            <p:grpSp>
              <p:nvGrpSpPr>
                <p:cNvPr id="3" name="Groupe 2">
                  <a:extLst>
                    <a:ext uri="{FF2B5EF4-FFF2-40B4-BE49-F238E27FC236}">
                      <a16:creationId xmlns:a16="http://schemas.microsoft.com/office/drawing/2014/main" id="{E9D6AC5C-A3EF-4123-B3F8-2A33A573D2A9}"/>
                    </a:ext>
                  </a:extLst>
                </p:cNvPr>
                <p:cNvGrpSpPr/>
                <p:nvPr/>
              </p:nvGrpSpPr>
              <p:grpSpPr>
                <a:xfrm>
                  <a:off x="372689" y="1114124"/>
                  <a:ext cx="6726602" cy="1047667"/>
                  <a:chOff x="372689" y="4104973"/>
                  <a:chExt cx="6726602" cy="1047667"/>
                </a:xfrm>
              </p:grpSpPr>
              <p:grpSp>
                <p:nvGrpSpPr>
                  <p:cNvPr id="21" name="Groupe 20">
                    <a:extLst>
                      <a:ext uri="{FF2B5EF4-FFF2-40B4-BE49-F238E27FC236}">
                        <a16:creationId xmlns:a16="http://schemas.microsoft.com/office/drawing/2014/main" id="{84650290-473F-44B3-B0BB-C55667869847}"/>
                      </a:ext>
                    </a:extLst>
                  </p:cNvPr>
                  <p:cNvGrpSpPr/>
                  <p:nvPr/>
                </p:nvGrpSpPr>
                <p:grpSpPr>
                  <a:xfrm>
                    <a:off x="372689" y="4125869"/>
                    <a:ext cx="6726602" cy="1001620"/>
                    <a:chOff x="475787" y="1392175"/>
                    <a:chExt cx="6726602" cy="1001620"/>
                  </a:xfrm>
                </p:grpSpPr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844588EE-9BAE-46D6-8BF1-59A097DFA0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787" y="1392175"/>
                      <a:ext cx="6726602" cy="100162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50800">
                      <a:solidFill>
                        <a:srgbClr val="5E6FA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grpSp>
                  <p:nvGrpSpPr>
                    <p:cNvPr id="26" name="Groupe 25">
                      <a:extLst>
                        <a:ext uri="{FF2B5EF4-FFF2-40B4-BE49-F238E27FC236}">
                          <a16:creationId xmlns:a16="http://schemas.microsoft.com/office/drawing/2014/main" id="{B7553026-24E2-447B-A6F0-B744459131A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41367" y="1544654"/>
                      <a:ext cx="4372130" cy="670722"/>
                      <a:chOff x="2741367" y="1544654"/>
                      <a:chExt cx="4372130" cy="670722"/>
                    </a:xfrm>
                  </p:grpSpPr>
                  <p:cxnSp>
                    <p:nvCxnSpPr>
                      <p:cNvPr id="28" name="Connecteur droit avec flèche 27">
                        <a:extLst>
                          <a:ext uri="{FF2B5EF4-FFF2-40B4-BE49-F238E27FC236}">
                            <a16:creationId xmlns:a16="http://schemas.microsoft.com/office/drawing/2014/main" id="{8CA2A050-753A-40AE-9277-5172421DB70C}"/>
                          </a:ext>
                        </a:extLst>
                      </p:cNvPr>
                      <p:cNvCxnSpPr>
                        <a:cxnSpLocks/>
                        <a:endCxn id="29" idx="1"/>
                      </p:cNvCxnSpPr>
                      <p:nvPr/>
                    </p:nvCxnSpPr>
                    <p:spPr>
                      <a:xfrm>
                        <a:off x="4729447" y="1888791"/>
                        <a:ext cx="1096962" cy="0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headEnd type="arrow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9" name="Espace réservé du contenu 16">
                        <a:extLst>
                          <a:ext uri="{FF2B5EF4-FFF2-40B4-BE49-F238E27FC236}">
                            <a16:creationId xmlns:a16="http://schemas.microsoft.com/office/drawing/2014/main" id="{5807C7E3-EBC7-417F-8F98-59F952F9785A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>
                      <a:xfrm>
                        <a:off x="5826409" y="1562205"/>
                        <a:ext cx="1287088" cy="653171"/>
                      </a:xfrm>
                      <a:prstGeom prst="rect">
                        <a:avLst/>
                      </a:prstGeom>
                    </p:spPr>
                    <p:txBody>
                      <a:bodyPr vert="horz" lIns="91440" tIns="45720" rIns="91440" bIns="45720" rtlCol="0">
                        <a:noAutofit/>
                      </a:bodyPr>
                      <a:lstStyle>
                        <a:lvl1pPr marL="228600" indent="-228600" algn="l" defTabSz="914400" rtl="0" eaLnBrk="1" latinLnBrk="0" hangingPunct="1">
                          <a:lnSpc>
                            <a:spcPct val="90000"/>
                          </a:lnSpc>
                          <a:spcBef>
                            <a:spcPts val="1000"/>
                          </a:spcBef>
                          <a:buFont typeface="Arial" panose="020B0604020202020204" pitchFamily="34" charset="0"/>
                          <a:buChar char="•"/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85800" indent="-228600" algn="l" defTabSz="914400" rtl="0" eaLnBrk="1" latinLnBrk="0" hangingPunct="1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20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143000" indent="-228600" algn="l" defTabSz="914400" rtl="0" eaLnBrk="1" latinLnBrk="0" hangingPunct="1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600200" indent="-228600" algn="l" defTabSz="914400" rtl="0" eaLnBrk="1" latinLnBrk="0" hangingPunct="1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16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057400" indent="-228600" algn="l" defTabSz="914400" rtl="0" eaLnBrk="1" latinLnBrk="0" hangingPunct="1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16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514600" indent="-228600" algn="l" defTabSz="914400" rtl="0" eaLnBrk="1" latinLnBrk="0" hangingPunct="1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971800" indent="-228600" algn="l" defTabSz="914400" rtl="0" eaLnBrk="1" latinLnBrk="0" hangingPunct="1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429000" indent="-228600" algn="l" defTabSz="914400" rtl="0" eaLnBrk="1" latinLnBrk="0" hangingPunct="1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886200" indent="-228600" algn="l" defTabSz="914400" rtl="0" eaLnBrk="1" latinLnBrk="0" hangingPunct="1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indent="0" algn="ctr">
                          <a:buFont typeface="Arial" panose="020B0604020202020204" pitchFamily="34" charset="0"/>
                          <a:buNone/>
                        </a:pPr>
                        <a:r>
                          <a:rPr lang="en-US" b="1" dirty="0">
                            <a:solidFill>
                              <a:srgbClr val="668542"/>
                            </a:solidFill>
                          </a:rPr>
                          <a:t>N</a:t>
                        </a:r>
                        <a:r>
                          <a:rPr lang="en-US" dirty="0"/>
                          <a:t> color sample </a:t>
                        </a:r>
                        <a:endParaRPr lang="fr-FR" dirty="0"/>
                      </a:p>
                    </p:txBody>
                  </p:sp>
                  <p:sp>
                    <p:nvSpPr>
                      <p:cNvPr id="30" name="Espace réservé du contenu 16">
                        <a:extLst>
                          <a:ext uri="{FF2B5EF4-FFF2-40B4-BE49-F238E27FC236}">
                            <a16:creationId xmlns:a16="http://schemas.microsoft.com/office/drawing/2014/main" id="{FB4BD16D-1156-45EC-B8D1-4875E0F44903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>
                      <a:xfrm>
                        <a:off x="2741367" y="1544654"/>
                        <a:ext cx="2162023" cy="653171"/>
                      </a:xfrm>
                      <a:prstGeom prst="rect">
                        <a:avLst/>
                      </a:prstGeom>
                    </p:spPr>
                    <p:txBody>
                      <a:bodyPr vert="horz" lIns="91440" tIns="45720" rIns="91440" bIns="45720" rtlCol="0">
                        <a:noAutofit/>
                      </a:bodyPr>
                      <a:lstStyle>
                        <a:lvl1pPr marL="228600" indent="-228600" algn="l" defTabSz="914400" rtl="0" eaLnBrk="1" latinLnBrk="0" hangingPunct="1">
                          <a:lnSpc>
                            <a:spcPct val="90000"/>
                          </a:lnSpc>
                          <a:spcBef>
                            <a:spcPts val="1000"/>
                          </a:spcBef>
                          <a:buFont typeface="Arial" panose="020B0604020202020204" pitchFamily="34" charset="0"/>
                          <a:buChar char="•"/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85800" indent="-228600" algn="l" defTabSz="914400" rtl="0" eaLnBrk="1" latinLnBrk="0" hangingPunct="1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20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143000" indent="-228600" algn="l" defTabSz="914400" rtl="0" eaLnBrk="1" latinLnBrk="0" hangingPunct="1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600200" indent="-228600" algn="l" defTabSz="914400" rtl="0" eaLnBrk="1" latinLnBrk="0" hangingPunct="1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16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057400" indent="-228600" algn="l" defTabSz="914400" rtl="0" eaLnBrk="1" latinLnBrk="0" hangingPunct="1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16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514600" indent="-228600" algn="l" defTabSz="914400" rtl="0" eaLnBrk="1" latinLnBrk="0" hangingPunct="1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971800" indent="-228600" algn="l" defTabSz="914400" rtl="0" eaLnBrk="1" latinLnBrk="0" hangingPunct="1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429000" indent="-228600" algn="l" defTabSz="914400" rtl="0" eaLnBrk="1" latinLnBrk="0" hangingPunct="1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886200" indent="-228600" algn="l" defTabSz="914400" rtl="0" eaLnBrk="1" latinLnBrk="0" hangingPunct="1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indent="0" algn="ctr">
                          <a:buFont typeface="Arial" panose="020B0604020202020204" pitchFamily="34" charset="0"/>
                          <a:buNone/>
                        </a:pPr>
                        <a:r>
                          <a:rPr lang="en-US" dirty="0"/>
                          <a:t>1 geometric sample</a:t>
                        </a:r>
                        <a:endParaRPr lang="fr-FR" dirty="0"/>
                      </a:p>
                    </p:txBody>
                  </p:sp>
                </p:grpSp>
              </p:grpSp>
              <p:pic>
                <p:nvPicPr>
                  <p:cNvPr id="11" name="Image 10">
                    <a:extLst>
                      <a:ext uri="{FF2B5EF4-FFF2-40B4-BE49-F238E27FC236}">
                        <a16:creationId xmlns:a16="http://schemas.microsoft.com/office/drawing/2014/main" id="{A6CA37B6-DC5B-4217-AE35-206D841DC103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3148590">
                    <a:off x="416510" y="4223192"/>
                    <a:ext cx="1047667" cy="811229"/>
                  </a:xfrm>
                  <a:prstGeom prst="ellipse">
                    <a:avLst/>
                  </a:prstGeom>
                </p:spPr>
              </p:pic>
            </p:grpSp>
            <p:cxnSp>
              <p:nvCxnSpPr>
                <p:cNvPr id="36" name="Connecteur droit avec flèche 35">
                  <a:extLst>
                    <a:ext uri="{FF2B5EF4-FFF2-40B4-BE49-F238E27FC236}">
                      <a16:creationId xmlns:a16="http://schemas.microsoft.com/office/drawing/2014/main" id="{B26CD9C1-E64B-429E-B417-25D57DD9B7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40343" y="1477110"/>
                  <a:ext cx="198817" cy="169708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Espace réservé du contenu 16">
                <a:extLst>
                  <a:ext uri="{FF2B5EF4-FFF2-40B4-BE49-F238E27FC236}">
                    <a16:creationId xmlns:a16="http://schemas.microsoft.com/office/drawing/2014/main" id="{7856E727-B9C5-42B1-ADB5-DA43AA567C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55322" y="1325555"/>
                <a:ext cx="1131389" cy="44759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/>
                  <a:t>2DGS</a:t>
                </a:r>
                <a:endParaRPr lang="fr-FR" dirty="0"/>
              </a:p>
            </p:txBody>
          </p:sp>
        </p:grp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0CA4CA9-888C-48BD-885B-383F51EF1976}"/>
              </a:ext>
            </a:extLst>
          </p:cNvPr>
          <p:cNvGrpSpPr/>
          <p:nvPr/>
        </p:nvGrpSpPr>
        <p:grpSpPr>
          <a:xfrm>
            <a:off x="2615861" y="4916947"/>
            <a:ext cx="6029243" cy="1200329"/>
            <a:chOff x="6305718" y="2284251"/>
            <a:chExt cx="5368733" cy="1867937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84F811C-9C3E-403C-87D9-35AF20DA1C69}"/>
                </a:ext>
              </a:extLst>
            </p:cNvPr>
            <p:cNvSpPr/>
            <p:nvPr/>
          </p:nvSpPr>
          <p:spPr>
            <a:xfrm>
              <a:off x="6367290" y="2328480"/>
              <a:ext cx="5245590" cy="1823708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6685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CDA5263F-AE6F-4B05-8EA3-1740ED7CBA2F}"/>
                </a:ext>
              </a:extLst>
            </p:cNvPr>
            <p:cNvSpPr txBox="1"/>
            <p:nvPr/>
          </p:nvSpPr>
          <p:spPr>
            <a:xfrm>
              <a:off x="6305718" y="2284251"/>
              <a:ext cx="5368733" cy="1867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Scale-independent </a:t>
              </a:r>
              <a:r>
                <a:rPr lang="en-US" sz="2400" dirty="0"/>
                <a:t>per-primitive texture maps</a:t>
              </a:r>
            </a:p>
            <a:p>
              <a:pPr algn="ctr"/>
              <a:r>
                <a:rPr lang="en-US" sz="2400" dirty="0"/>
                <a:t>Adaptive Texel Size</a:t>
              </a:r>
            </a:p>
            <a:p>
              <a:pPr algn="ctr"/>
              <a:r>
                <a:rPr lang="en-US" sz="2400" dirty="0"/>
                <a:t>Primitive Splitting</a:t>
              </a:r>
              <a:endParaRPr lang="fr-FR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2420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7F76DA9-7AED-4571-81D7-83907AA230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Related Work</a:t>
            </a:r>
            <a:endParaRPr lang="fr-FR" b="1" dirty="0"/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197BB17A-EE5D-492A-9286-693B514000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1514E1-6328-43D9-B0A8-A0D899F62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6585-2D6E-4F86-8370-6BD11FB09B95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131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7F76DA9-7AED-4571-81D7-83907AA23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 – UV Mapping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1514E1-6328-43D9-B0A8-A0D899F62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6585-2D6E-4F86-8370-6BD11FB09B95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5AC948D-A61E-4F79-A06D-9FB7FEF809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38"/>
          <a:stretch/>
        </p:blipFill>
        <p:spPr>
          <a:xfrm>
            <a:off x="372687" y="986412"/>
            <a:ext cx="3982006" cy="5558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09C7DE2-4A0E-4000-B981-3703E4259D06}"/>
              </a:ext>
            </a:extLst>
          </p:cNvPr>
          <p:cNvSpPr txBox="1"/>
          <p:nvPr/>
        </p:nvSpPr>
        <p:spPr>
          <a:xfrm>
            <a:off x="4633643" y="968433"/>
            <a:ext cx="69453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Learned UV mapping between primitives and texture atlas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Disentanglement of geometry and appearance</a:t>
            </a:r>
          </a:p>
          <a:p>
            <a:pPr marL="342900" indent="-342900">
              <a:buFont typeface="Wingdings" panose="05000000000000000000" pitchFamily="2" charset="2"/>
              <a:buChar char="û"/>
            </a:pPr>
            <a:r>
              <a:rPr lang="en-US" sz="2400" dirty="0"/>
              <a:t>Texture space definition restricts it to single objects</a:t>
            </a:r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9F1BA0B-66B4-47AE-9B86-C73BC0DA8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270" y="3577626"/>
            <a:ext cx="1794290" cy="1779397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95FED806-1288-42BF-B013-79214B978080}"/>
              </a:ext>
            </a:extLst>
          </p:cNvPr>
          <p:cNvGrpSpPr/>
          <p:nvPr/>
        </p:nvGrpSpPr>
        <p:grpSpPr>
          <a:xfrm>
            <a:off x="4712870" y="3170207"/>
            <a:ext cx="966832" cy="1647825"/>
            <a:chOff x="4913134" y="2915420"/>
            <a:chExt cx="966832" cy="1647825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9CB064D4-649A-4EB7-AF37-DED5AABEEABA}"/>
                </a:ext>
              </a:extLst>
            </p:cNvPr>
            <p:cNvSpPr/>
            <p:nvPr/>
          </p:nvSpPr>
          <p:spPr>
            <a:xfrm rot="18843331">
              <a:off x="4572637" y="3255917"/>
              <a:ext cx="1647825" cy="966832"/>
            </a:xfrm>
            <a:prstGeom prst="ellipse">
              <a:avLst/>
            </a:prstGeom>
            <a:noFill/>
            <a:ln w="38100">
              <a:solidFill>
                <a:srgbClr val="6685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9CEF3F6-3887-4E58-8118-5CD57E51D3B0}"/>
                </a:ext>
              </a:extLst>
            </p:cNvPr>
            <p:cNvSpPr txBox="1"/>
            <p:nvPr/>
          </p:nvSpPr>
          <p:spPr>
            <a:xfrm>
              <a:off x="5125669" y="3494042"/>
              <a:ext cx="638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U,V</a:t>
              </a:r>
              <a:endParaRPr lang="fr-FR" b="1" dirty="0"/>
            </a:p>
          </p:txBody>
        </p:sp>
      </p:grp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5539A1F-A908-4911-B0A0-32A6038F5146}"/>
              </a:ext>
            </a:extLst>
          </p:cNvPr>
          <p:cNvCxnSpPr>
            <a:cxnSpLocks/>
          </p:cNvCxnSpPr>
          <p:nvPr/>
        </p:nvCxnSpPr>
        <p:spPr>
          <a:xfrm>
            <a:off x="5991623" y="3994120"/>
            <a:ext cx="2866442" cy="12474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BF00BEA6-93D3-40BD-9668-3FAFA8DA9D19}"/>
              </a:ext>
            </a:extLst>
          </p:cNvPr>
          <p:cNvSpPr/>
          <p:nvPr/>
        </p:nvSpPr>
        <p:spPr>
          <a:xfrm rot="18843331">
            <a:off x="4451106" y="4967693"/>
            <a:ext cx="1647825" cy="966832"/>
          </a:xfrm>
          <a:prstGeom prst="ellipse">
            <a:avLst/>
          </a:prstGeom>
          <a:solidFill>
            <a:srgbClr val="7F8AA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C736389-0A45-4F46-A0B3-ECC816708269}"/>
              </a:ext>
            </a:extLst>
          </p:cNvPr>
          <p:cNvCxnSpPr>
            <a:cxnSpLocks/>
          </p:cNvCxnSpPr>
          <p:nvPr/>
        </p:nvCxnSpPr>
        <p:spPr>
          <a:xfrm flipH="1">
            <a:off x="6116613" y="5290642"/>
            <a:ext cx="2741452" cy="663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66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7F76DA9-7AED-4571-81D7-83907AA23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 – Per-primitive Texture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1514E1-6328-43D9-B0A8-A0D899F62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26585-2D6E-4F86-8370-6BD11FB09B95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F194B0F-E5E5-4F20-B7BC-2CEB27F7165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5871">
            <a:off x="7312461" y="290890"/>
            <a:ext cx="1269350" cy="6804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FC389BB-B779-437A-8874-6351DD7A87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818"/>
          <a:stretch/>
        </p:blipFill>
        <p:spPr>
          <a:xfrm>
            <a:off x="372687" y="1412521"/>
            <a:ext cx="4848902" cy="3619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53D65B6-5FED-4699-A401-7ED7F4F04C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9581"/>
          <a:stretch/>
        </p:blipFill>
        <p:spPr>
          <a:xfrm>
            <a:off x="614732" y="1825947"/>
            <a:ext cx="4892861" cy="3619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FCDBAF-6E6E-4436-BD2E-8B10A4382F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0274"/>
          <a:stretch/>
        </p:blipFill>
        <p:spPr>
          <a:xfrm>
            <a:off x="1029338" y="2239372"/>
            <a:ext cx="4892861" cy="3619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9D599CC-3AC4-4381-AB87-987DCAAD71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9894"/>
          <a:stretch/>
        </p:blipFill>
        <p:spPr>
          <a:xfrm>
            <a:off x="1443944" y="2652797"/>
            <a:ext cx="4892861" cy="3619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32B2AC5-4A3D-44B1-80FD-71F22B909F2D}"/>
              </a:ext>
            </a:extLst>
          </p:cNvPr>
          <p:cNvSpPr txBox="1"/>
          <p:nvPr/>
        </p:nvSpPr>
        <p:spPr>
          <a:xfrm>
            <a:off x="6751412" y="4168635"/>
            <a:ext cx="5067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û"/>
            </a:pPr>
            <a:r>
              <a:rPr lang="en-US" dirty="0"/>
              <a:t>Increased #parameters</a:t>
            </a:r>
          </a:p>
          <a:p>
            <a:pPr marL="342900" indent="-342900">
              <a:buFont typeface="Wingdings" panose="05000000000000000000" pitchFamily="2" charset="2"/>
              <a:buChar char="û"/>
            </a:pPr>
            <a:r>
              <a:rPr lang="en-US" dirty="0"/>
              <a:t>Texel budget allocation not scene-informed</a:t>
            </a:r>
          </a:p>
          <a:p>
            <a:pPr marL="342900" indent="-342900">
              <a:buFont typeface="Wingdings" panose="05000000000000000000" pitchFamily="2" charset="2"/>
              <a:buChar char="û"/>
            </a:pPr>
            <a:r>
              <a:rPr lang="en-US" dirty="0"/>
              <a:t>Pretrained models for reconstruction of geometry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53B878D-8A9A-4D4A-B3BC-7836798A7848}"/>
              </a:ext>
            </a:extLst>
          </p:cNvPr>
          <p:cNvSpPr txBox="1"/>
          <p:nvPr/>
        </p:nvSpPr>
        <p:spPr>
          <a:xfrm>
            <a:off x="6751411" y="1980921"/>
            <a:ext cx="5067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Per-primitive RGB(A) textures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Support of entire scenes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Improve in quality</a:t>
            </a:r>
          </a:p>
        </p:txBody>
      </p:sp>
    </p:spTree>
    <p:extLst>
      <p:ext uri="{BB962C8B-B14F-4D97-AF65-F5344CB8AC3E}">
        <p14:creationId xmlns:p14="http://schemas.microsoft.com/office/powerpoint/2010/main" val="98220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8167</TotalTime>
  <Words>3740</Words>
  <Application>Microsoft Office PowerPoint</Application>
  <PresentationFormat>Widescreen</PresentationFormat>
  <Paragraphs>476</Paragraphs>
  <Slides>47</Slides>
  <Notes>47</Notes>
  <HiddenSlides>1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Thème Office</vt:lpstr>
      <vt:lpstr>Content-Aware Texturing for Gaussian Splatting</vt:lpstr>
      <vt:lpstr>Background – 3D Gaussian Splatting</vt:lpstr>
      <vt:lpstr>Background – 2D Gaussian Splatting</vt:lpstr>
      <vt:lpstr>Problem Statement</vt:lpstr>
      <vt:lpstr>Problem Statement</vt:lpstr>
      <vt:lpstr>Problem Statement – Goals </vt:lpstr>
      <vt:lpstr>Related Work</vt:lpstr>
      <vt:lpstr>Related Work – UV Mapping</vt:lpstr>
      <vt:lpstr>Related Work – Per-primitive Texture</vt:lpstr>
      <vt:lpstr>Methodology</vt:lpstr>
      <vt:lpstr>Methodology – Texture Definition in Canonical Space</vt:lpstr>
      <vt:lpstr>Methodology – Texture Definition in Canonical Space</vt:lpstr>
      <vt:lpstr>Methodology – Texture Definition in Canonical Space</vt:lpstr>
      <vt:lpstr>Methodology – Texture Definition in Canonical Space</vt:lpstr>
      <vt:lpstr>Methodology – Texture Definition in Canonical Space</vt:lpstr>
      <vt:lpstr>Methodology – Texture Definition in Canonical Space</vt:lpstr>
      <vt:lpstr>Methodology – Texture Definition in Canonical Space</vt:lpstr>
      <vt:lpstr>Methodology – Texture Definition in Canonical Space</vt:lpstr>
      <vt:lpstr>Methodology – Texture Definition in Canonical Space</vt:lpstr>
      <vt:lpstr>Methodology – Scale-Independent Textures</vt:lpstr>
      <vt:lpstr>Methodology – Scale-Independent Textures</vt:lpstr>
      <vt:lpstr>Methodology – Scale-Independent Textures</vt:lpstr>
      <vt:lpstr>Methodology – Scale-Independent Textures</vt:lpstr>
      <vt:lpstr>Methodology – Texture Definition in Axis-Aligned Space</vt:lpstr>
      <vt:lpstr>Methodology – Texture Definition in Axis-Aligned Space</vt:lpstr>
      <vt:lpstr>Methodology – Texture Definition in Axis-Aligned Space</vt:lpstr>
      <vt:lpstr>Methodology – Adaptive Texel Size</vt:lpstr>
      <vt:lpstr>Methodology – Adaptive Texel Size – Downscaling </vt:lpstr>
      <vt:lpstr>Methodology – Adaptive Texel Size – Upscale </vt:lpstr>
      <vt:lpstr>Methodology – Adaptive Texel Size – Upscaling </vt:lpstr>
      <vt:lpstr>Methodology – Primitive Splitting</vt:lpstr>
      <vt:lpstr>Methodology – Primitive Splitting</vt:lpstr>
      <vt:lpstr>Methodology – Primitive Splitting</vt:lpstr>
      <vt:lpstr>Methodology – Primitive Splitting</vt:lpstr>
      <vt:lpstr>Methodology – Primitive Splitting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Quantitative Comparisons – Default Settings</vt:lpstr>
      <vt:lpstr>Quantitative Comparisons – Default Settings</vt:lpstr>
      <vt:lpstr>Quantitative Comparisons– Same #parameters</vt:lpstr>
      <vt:lpstr>Qualitative Comparisons – Same #parameters</vt:lpstr>
      <vt:lpstr>Limitations – Future Work</vt:lpstr>
      <vt:lpstr>This project was funded by the ERC Advanced grant No 101141721 NERPHYS. We thank Adobe, NVIDIA, and the OPAL infrastructure from Université Côte d’Azur.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Adding Textures to GS</dc:title>
  <dc:creator>Panagiotis Papantonakis</dc:creator>
  <cp:lastModifiedBy>Alban Gauthier</cp:lastModifiedBy>
  <cp:revision>580</cp:revision>
  <dcterms:created xsi:type="dcterms:W3CDTF">2024-11-26T13:21:34Z</dcterms:created>
  <dcterms:modified xsi:type="dcterms:W3CDTF">2025-07-08T13:41:53Z</dcterms:modified>
</cp:coreProperties>
</file>